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9" r:id="rId4"/>
    <p:sldId id="261" r:id="rId5"/>
    <p:sldId id="262" r:id="rId6"/>
    <p:sldId id="263" r:id="rId7"/>
    <p:sldId id="264" r:id="rId8"/>
    <p:sldId id="265" r:id="rId9"/>
    <p:sldId id="280" r:id="rId1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6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24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96A075-7EED-4501-9F73-6DB1AE93C1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D42FA46-AE77-4EE8-9717-40F7D8CCF3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8D3CE03-509F-437B-866B-E02169103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6AD1B-426D-42B4-966F-74A32F7C9E1C}" type="datetimeFigureOut">
              <a:rPr kumimoji="1" lang="ja-JP" altLang="en-US" smtClean="0"/>
              <a:t>2024/4/16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51F6BC-CBCC-4EA0-90BA-D4D62248E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40DE476-98E0-4EF7-B4A3-F4F99D1C1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222B-63E2-484E-9D0F-C0D8F0396A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3260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AEC081-D4EF-4284-AD0D-C656ED0C1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F21CE32-0324-4AFA-BFF2-01976F6487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BB423EA-0803-421D-9CDD-20720A6B0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6AD1B-426D-42B4-966F-74A32F7C9E1C}" type="datetimeFigureOut">
              <a:rPr kumimoji="1" lang="ja-JP" altLang="en-US" smtClean="0"/>
              <a:t>2024/4/16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79BAA6C-D0CF-46F0-BAF4-A04A48FB7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13BEFCB-F9D9-43F9-9FEB-521A6A89F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222B-63E2-484E-9D0F-C0D8F0396A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9396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7DA0A4FE-69F7-4663-A6ED-7210A3E8EC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D5B3909-AD94-4872-B278-6213FAFCD7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8CFB65A-DB3B-49FE-BC12-43D437147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6AD1B-426D-42B4-966F-74A32F7C9E1C}" type="datetimeFigureOut">
              <a:rPr kumimoji="1" lang="ja-JP" altLang="en-US" smtClean="0"/>
              <a:t>2024/4/16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1A160AD-6976-4927-8E60-C55CD57B2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19F9629-5A4D-4E9F-9516-A24C81221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222B-63E2-484E-9D0F-C0D8F0396A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0417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E9C5500-E914-44A2-B38A-6756EEFF0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5010A85-AE9D-4C5D-9494-1049E4E5E8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347032D-F796-47B3-A842-9E46F0996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6AD1B-426D-42B4-966F-74A32F7C9E1C}" type="datetimeFigureOut">
              <a:rPr kumimoji="1" lang="ja-JP" altLang="en-US" smtClean="0"/>
              <a:t>2024/4/16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4086944-F9E6-4411-B7EC-66D3C3BAE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D2B8593-440D-4BE6-843D-A9F0FB40C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222B-63E2-484E-9D0F-C0D8F0396A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1755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2007C6-0EB6-4724-BEAA-26B1814B0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BD39EB8-592E-4B61-843C-8391D2CA5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560AED6-5D15-44F8-AA34-5FDA2267B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6AD1B-426D-42B4-966F-74A32F7C9E1C}" type="datetimeFigureOut">
              <a:rPr kumimoji="1" lang="ja-JP" altLang="en-US" smtClean="0"/>
              <a:t>2024/4/16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496E4BD-0F9E-4179-B2F2-DBECCD05F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EA9DA24-8448-447F-8D74-583C5C820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222B-63E2-484E-9D0F-C0D8F0396A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0379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FAAD9E-295C-41BD-8151-1473A0CC3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11F2996-98C3-4B79-BCAA-31B9FDF587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C557A88-230C-4158-ACC5-C5EA47853E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06152B9-F580-47D9-B8FE-79455D987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6AD1B-426D-42B4-966F-74A32F7C9E1C}" type="datetimeFigureOut">
              <a:rPr kumimoji="1" lang="ja-JP" altLang="en-US" smtClean="0"/>
              <a:t>2024/4/16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E2EF265-1557-4ADF-BB95-22E693125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271FFC3-453A-470B-A4BF-BB7EA32E0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222B-63E2-484E-9D0F-C0D8F0396A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47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0C5107-0604-43A3-AA25-1012F18AF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BE1D949-B6F0-4F07-B7D0-4E91E04779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550C587-6EFE-4A1A-97AA-364984DF67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0365BD0-B5F4-434D-BF53-F605552B1C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3E5D810-7C0C-418E-B315-C57E578B90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B9193C3F-97BF-4ED8-9842-D6ABCA76B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6AD1B-426D-42B4-966F-74A32F7C9E1C}" type="datetimeFigureOut">
              <a:rPr kumimoji="1" lang="ja-JP" altLang="en-US" smtClean="0"/>
              <a:t>2024/4/16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CF7970D-9B5E-468D-B2B8-E70D43ED8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CBB38E9-382C-42B6-B598-7EFA9FE00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222B-63E2-484E-9D0F-C0D8F0396A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5358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B0F3A39-3164-4A41-BDFA-89A4E69F1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4A42EE8-ABC2-49C7-8805-32DECABB5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6AD1B-426D-42B4-966F-74A32F7C9E1C}" type="datetimeFigureOut">
              <a:rPr kumimoji="1" lang="ja-JP" altLang="en-US" smtClean="0"/>
              <a:t>2024/4/16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6CB6FE3-2A9C-406C-ACE2-C4930D2E9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C0702DD-2F20-4EFC-8BE1-AE551DCB8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222B-63E2-484E-9D0F-C0D8F0396A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9269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76A901D-097B-4766-9C28-2E17E946B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6AD1B-426D-42B4-966F-74A32F7C9E1C}" type="datetimeFigureOut">
              <a:rPr kumimoji="1" lang="ja-JP" altLang="en-US" smtClean="0"/>
              <a:t>2024/4/16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6A93742-E08C-4A40-98FB-DC9E26525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397ED61-351C-4B4B-ADAC-D466F5317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222B-63E2-484E-9D0F-C0D8F0396A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8693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0C1ED8B-6ADC-406B-8624-330D5CC55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017AF0D-D724-4CAD-A112-C25A24E36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A338483-C22A-4F84-9008-B56351CEA4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AF195C6-458C-4283-9249-395AAEB3A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6AD1B-426D-42B4-966F-74A32F7C9E1C}" type="datetimeFigureOut">
              <a:rPr kumimoji="1" lang="ja-JP" altLang="en-US" smtClean="0"/>
              <a:t>2024/4/16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A853B99-799F-4A79-A4E8-B44384509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CB8ABF9-E0CD-4E94-B1BB-25772C81A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222B-63E2-484E-9D0F-C0D8F0396A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7530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4E31FB-0B47-41FC-8850-5EA58D103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F34A286D-13F5-43E9-AF9F-C9D44A3756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F778DA2-3264-498E-B93F-7617997131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055FBB3-AF03-47A6-8B26-7AA06B838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6AD1B-426D-42B4-966F-74A32F7C9E1C}" type="datetimeFigureOut">
              <a:rPr kumimoji="1" lang="ja-JP" altLang="en-US" smtClean="0"/>
              <a:t>2024/4/16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0205DE3-B6CE-4AA7-BBEC-9DFB22A4A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B6E9020-87CE-49CC-9111-99711C2A7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222B-63E2-484E-9D0F-C0D8F0396A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3521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1AF8041-3D27-40DB-AF40-9BC391654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AE91B35-FE80-430F-81B5-47B2E3A015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114848F-6BC7-4AB9-A919-E8C0AE1237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6AD1B-426D-42B4-966F-74A32F7C9E1C}" type="datetimeFigureOut">
              <a:rPr kumimoji="1" lang="ja-JP" altLang="en-US" smtClean="0"/>
              <a:t>2024/4/16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D542D03-A5D0-41DB-BDE6-6878DE3632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C50A7E3-0778-4DD4-9E72-2239939FEA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E222B-63E2-484E-9D0F-C0D8F0396A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5535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isualstudio.microsoft.com/ja/vs/community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ohshiro.tuis.ac.jp/~ohshiro/gamesoft/DxLib_VC.zip" TargetMode="Externa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hshiro.tuis.ac.jp/~ohshiro/gamesoft/game00.html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D4FCB0F-2E7A-4EE1-AA21-59BC072F1471}"/>
              </a:ext>
            </a:extLst>
          </p:cNvPr>
          <p:cNvSpPr txBox="1"/>
          <p:nvPr/>
        </p:nvSpPr>
        <p:spPr>
          <a:xfrm>
            <a:off x="0" y="365760"/>
            <a:ext cx="125417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latin typeface="+mn-ea"/>
              </a:rPr>
              <a:t>・</a:t>
            </a:r>
            <a:r>
              <a:rPr kumimoji="1" lang="en-US" altLang="ja-JP" sz="4400" b="1" dirty="0">
                <a:latin typeface="+mn-ea"/>
              </a:rPr>
              <a:t>Visual Studio</a:t>
            </a:r>
            <a:r>
              <a:rPr lang="ja-JP" altLang="en-US" sz="4400" b="1" dirty="0">
                <a:latin typeface="+mn-ea"/>
              </a:rPr>
              <a:t> </a:t>
            </a:r>
            <a:r>
              <a:rPr lang="en-US" altLang="ja-JP" sz="4400" b="1" dirty="0">
                <a:latin typeface="+mn-ea"/>
              </a:rPr>
              <a:t>2022</a:t>
            </a:r>
            <a:r>
              <a:rPr lang="ja-JP" altLang="en-US" sz="4400" b="1" dirty="0">
                <a:latin typeface="+mn-ea"/>
              </a:rPr>
              <a:t> と改造版</a:t>
            </a:r>
            <a:r>
              <a:rPr lang="en-US" altLang="ja-JP" sz="4400" b="1" dirty="0">
                <a:latin typeface="+mn-ea"/>
              </a:rPr>
              <a:t>DX</a:t>
            </a:r>
            <a:r>
              <a:rPr lang="ja-JP" altLang="en-US" sz="4400" b="1" dirty="0">
                <a:latin typeface="+mn-ea"/>
              </a:rPr>
              <a:t>ライブラリ</a:t>
            </a:r>
            <a:endParaRPr lang="en-US" altLang="ja-JP" sz="4400" b="1" dirty="0">
              <a:latin typeface="+mn-ea"/>
            </a:endParaRPr>
          </a:p>
          <a:p>
            <a:r>
              <a:rPr kumimoji="1" lang="ja-JP" altLang="en-US" sz="4400" b="1" dirty="0">
                <a:latin typeface="+mn-ea"/>
              </a:rPr>
              <a:t>　のインストール方法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175A7E8-6814-4A05-8C28-336BE1B9D933}"/>
              </a:ext>
            </a:extLst>
          </p:cNvPr>
          <p:cNvSpPr txBox="1"/>
          <p:nvPr/>
        </p:nvSpPr>
        <p:spPr>
          <a:xfrm>
            <a:off x="4351606" y="2235934"/>
            <a:ext cx="34887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+mn-ea"/>
              </a:rPr>
              <a:t>2024</a:t>
            </a:r>
            <a:r>
              <a:rPr lang="ja-JP" altLang="en-US" sz="4400" b="1" dirty="0">
                <a:latin typeface="+mn-ea"/>
              </a:rPr>
              <a:t>年</a:t>
            </a:r>
            <a:r>
              <a:rPr lang="en-US" altLang="ja-JP" sz="4400" b="1" dirty="0">
                <a:latin typeface="+mn-ea"/>
              </a:rPr>
              <a:t>4</a:t>
            </a:r>
            <a:r>
              <a:rPr lang="ja-JP" altLang="en-US" sz="4400" b="1" dirty="0">
                <a:latin typeface="+mn-ea"/>
              </a:rPr>
              <a:t>月版</a:t>
            </a:r>
            <a:endParaRPr kumimoji="1" lang="ja-JP" altLang="en-US" sz="4400" b="1" dirty="0">
              <a:latin typeface="+mn-ea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0955A14-033A-46D4-9F7F-5DF4EE4E74C7}"/>
              </a:ext>
            </a:extLst>
          </p:cNvPr>
          <p:cNvSpPr txBox="1"/>
          <p:nvPr/>
        </p:nvSpPr>
        <p:spPr>
          <a:xfrm>
            <a:off x="210774" y="3182127"/>
            <a:ext cx="12541717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rgbClr val="FF0000"/>
                </a:solidFill>
                <a:latin typeface="+mn-ea"/>
              </a:rPr>
              <a:t>・</a:t>
            </a:r>
            <a:r>
              <a:rPr kumimoji="1" lang="en-US" altLang="ja-JP" sz="3200" b="1" dirty="0">
                <a:solidFill>
                  <a:srgbClr val="FF0000"/>
                </a:solidFill>
                <a:latin typeface="+mn-ea"/>
              </a:rPr>
              <a:t>Visual Studio</a:t>
            </a:r>
            <a:r>
              <a:rPr lang="ja-JP" altLang="en-US" sz="3200" b="1" dirty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ja-JP" sz="3200" b="1" dirty="0">
                <a:solidFill>
                  <a:srgbClr val="FF0000"/>
                </a:solidFill>
                <a:latin typeface="+mn-ea"/>
              </a:rPr>
              <a:t>2022</a:t>
            </a:r>
            <a:r>
              <a:rPr lang="ja-JP" altLang="en-US" sz="3200" b="1" dirty="0">
                <a:solidFill>
                  <a:srgbClr val="FF0000"/>
                </a:solidFill>
                <a:latin typeface="+mn-ea"/>
              </a:rPr>
              <a:t> のダウンロードは</a:t>
            </a:r>
            <a:r>
              <a:rPr kumimoji="1" lang="en-US" altLang="ja-JP" sz="3200" b="1" dirty="0">
                <a:solidFill>
                  <a:srgbClr val="FF0000"/>
                </a:solidFill>
                <a:latin typeface="+mn-ea"/>
              </a:rPr>
              <a:t>Microsoft Edge </a:t>
            </a:r>
            <a:br>
              <a:rPr kumimoji="1" lang="en-US" altLang="ja-JP" sz="3200" b="1" dirty="0">
                <a:solidFill>
                  <a:srgbClr val="FF0000"/>
                </a:solidFill>
                <a:latin typeface="+mn-ea"/>
              </a:rPr>
            </a:br>
            <a:r>
              <a:rPr kumimoji="1" lang="ja-JP" altLang="en-US" sz="3200" b="1" dirty="0">
                <a:solidFill>
                  <a:srgbClr val="FF0000"/>
                </a:solidFill>
                <a:latin typeface="+mn-ea"/>
              </a:rPr>
              <a:t>　</a:t>
            </a:r>
            <a:r>
              <a:rPr lang="en-US" altLang="ja-JP" sz="3200" b="1" dirty="0">
                <a:solidFill>
                  <a:srgbClr val="FF0000"/>
                </a:solidFill>
                <a:latin typeface="+mn-ea"/>
              </a:rPr>
              <a:t>(Microsoft</a:t>
            </a:r>
            <a:r>
              <a:rPr lang="ja-JP" altLang="en-US" sz="3200" b="1" dirty="0">
                <a:solidFill>
                  <a:srgbClr val="FF0000"/>
                </a:solidFill>
                <a:latin typeface="+mn-ea"/>
              </a:rPr>
              <a:t>純正ブラウザ</a:t>
            </a:r>
            <a:r>
              <a:rPr lang="en-US" altLang="ja-JP" sz="3200" b="1" dirty="0">
                <a:solidFill>
                  <a:srgbClr val="FF0000"/>
                </a:solidFill>
                <a:latin typeface="+mn-ea"/>
              </a:rPr>
              <a:t>)</a:t>
            </a:r>
            <a:r>
              <a:rPr lang="ja-JP" altLang="en-US" sz="3200" b="1" dirty="0">
                <a:solidFill>
                  <a:srgbClr val="FF0000"/>
                </a:solidFill>
                <a:latin typeface="+mn-ea"/>
              </a:rPr>
              <a:t>で</a:t>
            </a:r>
            <a:r>
              <a:rPr kumimoji="1" lang="ja-JP" altLang="en-US" sz="3200" b="1" dirty="0">
                <a:solidFill>
                  <a:srgbClr val="FF0000"/>
                </a:solidFill>
                <a:latin typeface="+mn-ea"/>
              </a:rPr>
              <a:t>行うこと！</a:t>
            </a:r>
            <a:endParaRPr kumimoji="1" lang="en-US" altLang="ja-JP" sz="3200" b="1" dirty="0">
              <a:solidFill>
                <a:srgbClr val="FF0000"/>
              </a:solidFill>
              <a:latin typeface="+mn-ea"/>
            </a:endParaRPr>
          </a:p>
          <a:p>
            <a:r>
              <a:rPr kumimoji="1" lang="ja-JP" altLang="en-US" sz="3200" b="1" dirty="0">
                <a:solidFill>
                  <a:srgbClr val="FF0000"/>
                </a:solidFill>
                <a:latin typeface="+mn-ea"/>
              </a:rPr>
              <a:t>・</a:t>
            </a:r>
            <a:r>
              <a:rPr kumimoji="1" lang="en-US" altLang="ja-JP" sz="3200" b="1" dirty="0">
                <a:solidFill>
                  <a:srgbClr val="FF0000"/>
                </a:solidFill>
                <a:latin typeface="+mn-ea"/>
              </a:rPr>
              <a:t>PC</a:t>
            </a:r>
            <a:r>
              <a:rPr kumimoji="1" lang="ja-JP" altLang="en-US" sz="3200" b="1" dirty="0">
                <a:solidFill>
                  <a:srgbClr val="FF0000"/>
                </a:solidFill>
                <a:latin typeface="+mn-ea"/>
              </a:rPr>
              <a:t>の</a:t>
            </a:r>
            <a:r>
              <a:rPr kumimoji="1" lang="en-US" altLang="ja-JP" sz="3200" b="1" dirty="0">
                <a:solidFill>
                  <a:srgbClr val="FF0000"/>
                </a:solidFill>
                <a:latin typeface="+mn-ea"/>
              </a:rPr>
              <a:t>C</a:t>
            </a:r>
            <a:r>
              <a:rPr kumimoji="1" lang="ja-JP" altLang="en-US" sz="3200" b="1" dirty="0">
                <a:solidFill>
                  <a:srgbClr val="FF0000"/>
                </a:solidFill>
                <a:latin typeface="+mn-ea"/>
              </a:rPr>
              <a:t>ドライブの空き容量を</a:t>
            </a:r>
            <a:r>
              <a:rPr kumimoji="1" lang="en-US" altLang="ja-JP" sz="3200" b="1" dirty="0">
                <a:solidFill>
                  <a:srgbClr val="FF0000"/>
                </a:solidFill>
                <a:latin typeface="+mn-ea"/>
              </a:rPr>
              <a:t>20GB</a:t>
            </a:r>
            <a:r>
              <a:rPr kumimoji="1" lang="ja-JP" altLang="en-US" sz="3200" b="1" dirty="0">
                <a:solidFill>
                  <a:srgbClr val="FF0000"/>
                </a:solidFill>
                <a:latin typeface="+mn-ea"/>
              </a:rPr>
              <a:t>以上確保してから行うこと。</a:t>
            </a:r>
            <a:endParaRPr kumimoji="1" lang="en-US" altLang="ja-JP" sz="3200" b="1" dirty="0">
              <a:solidFill>
                <a:srgbClr val="FF0000"/>
              </a:solidFill>
              <a:latin typeface="+mn-ea"/>
            </a:endParaRPr>
          </a:p>
          <a:p>
            <a:r>
              <a:rPr kumimoji="1" lang="en-US" altLang="ja-JP" sz="2400" b="1" dirty="0">
                <a:latin typeface="+mn-ea"/>
              </a:rPr>
              <a:t>※</a:t>
            </a:r>
            <a:r>
              <a:rPr kumimoji="1" lang="ja-JP" altLang="en-US" sz="2400" b="1" dirty="0">
                <a:latin typeface="+mn-ea"/>
              </a:rPr>
              <a:t>既に他の</a:t>
            </a:r>
            <a:r>
              <a:rPr kumimoji="1" lang="en-US" altLang="ja-JP" sz="2400" b="1" dirty="0">
                <a:latin typeface="+mn-ea"/>
              </a:rPr>
              <a:t>Visual Studio </a:t>
            </a:r>
            <a:r>
              <a:rPr kumimoji="1" lang="ja-JP" altLang="en-US" sz="2400" b="1" dirty="0">
                <a:latin typeface="+mn-ea"/>
              </a:rPr>
              <a:t>のバージョンをインストールしている人へ：</a:t>
            </a:r>
            <a:br>
              <a:rPr kumimoji="1" lang="en-US" altLang="ja-JP" sz="2400" b="1" dirty="0">
                <a:latin typeface="+mn-ea"/>
              </a:rPr>
            </a:br>
            <a:r>
              <a:rPr kumimoji="1" lang="en-US" altLang="ja-JP" b="1" dirty="0">
                <a:latin typeface="+mn-ea"/>
              </a:rPr>
              <a:t> </a:t>
            </a:r>
            <a:r>
              <a:rPr kumimoji="1" lang="ja-JP" altLang="en-US" sz="1400" b="1" dirty="0">
                <a:latin typeface="+mn-ea"/>
              </a:rPr>
              <a:t>　</a:t>
            </a:r>
            <a:r>
              <a:rPr kumimoji="1" lang="en-US" altLang="ja-JP" sz="1400" b="1" dirty="0">
                <a:latin typeface="+mn-ea"/>
              </a:rPr>
              <a:t>Visual </a:t>
            </a:r>
            <a:r>
              <a:rPr lang="en-US" altLang="ja-JP" sz="1400" b="1" dirty="0">
                <a:latin typeface="+mn-ea"/>
              </a:rPr>
              <a:t>Studio</a:t>
            </a:r>
            <a:r>
              <a:rPr lang="ja-JP" altLang="en-US" sz="1400" b="1" dirty="0">
                <a:latin typeface="+mn-ea"/>
              </a:rPr>
              <a:t> は複数の異なるバージョンを</a:t>
            </a:r>
            <a:r>
              <a:rPr lang="en-US" altLang="ja-JP" sz="1400" b="1" dirty="0">
                <a:latin typeface="+mn-ea"/>
              </a:rPr>
              <a:t>(</a:t>
            </a:r>
            <a:r>
              <a:rPr lang="ja-JP" altLang="en-US" sz="1400" b="1" dirty="0">
                <a:latin typeface="+mn-ea"/>
              </a:rPr>
              <a:t>より古いバージョンから順に</a:t>
            </a:r>
            <a:r>
              <a:rPr lang="en-US" altLang="ja-JP" sz="1400" b="1" dirty="0">
                <a:latin typeface="+mn-ea"/>
              </a:rPr>
              <a:t>)</a:t>
            </a:r>
            <a:r>
              <a:rPr lang="ja-JP" altLang="en-US" sz="1400" b="1" dirty="0">
                <a:latin typeface="+mn-ea"/>
              </a:rPr>
              <a:t>インストールすれば共存させることができます。</a:t>
            </a:r>
            <a:endParaRPr lang="en-US" altLang="ja-JP" sz="1400" b="1" dirty="0">
              <a:latin typeface="+mn-ea"/>
            </a:endParaRPr>
          </a:p>
          <a:p>
            <a:r>
              <a:rPr lang="en-US" altLang="ja-JP" sz="1400" b="1" dirty="0">
                <a:latin typeface="+mn-ea"/>
              </a:rPr>
              <a:t>     2022</a:t>
            </a:r>
            <a:r>
              <a:rPr lang="ja-JP" altLang="en-US" sz="1400" b="1" dirty="0">
                <a:latin typeface="+mn-ea"/>
              </a:rPr>
              <a:t>が最新バージョンですので、</a:t>
            </a:r>
            <a:r>
              <a:rPr lang="en-US" altLang="ja-JP" sz="1400" b="1" dirty="0">
                <a:latin typeface="+mn-ea"/>
              </a:rPr>
              <a:t>2022</a:t>
            </a:r>
            <a:r>
              <a:rPr lang="ja-JP" altLang="en-US" sz="1400" b="1" dirty="0">
                <a:latin typeface="+mn-ea"/>
              </a:rPr>
              <a:t>を追加インストールしてください。</a:t>
            </a:r>
            <a:endParaRPr kumimoji="1" lang="ja-JP" altLang="en-US" sz="24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34820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F33FFABB-2C42-7648-41E8-45FE3C1BA0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98" y="2460458"/>
            <a:ext cx="6366460" cy="4286795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D4FCB0F-2E7A-4EE1-AA21-59BC072F1471}"/>
              </a:ext>
            </a:extLst>
          </p:cNvPr>
          <p:cNvSpPr txBox="1"/>
          <p:nvPr/>
        </p:nvSpPr>
        <p:spPr>
          <a:xfrm>
            <a:off x="478302" y="450166"/>
            <a:ext cx="125417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latin typeface="+mn-ea"/>
              </a:rPr>
              <a:t>1. Visual Studio</a:t>
            </a:r>
            <a:r>
              <a:rPr lang="ja-JP" altLang="en-US" sz="4400" b="1" dirty="0">
                <a:latin typeface="+mn-ea"/>
              </a:rPr>
              <a:t> </a:t>
            </a:r>
            <a:r>
              <a:rPr lang="en-US" altLang="ja-JP" sz="4400" b="1" dirty="0">
                <a:latin typeface="+mn-ea"/>
              </a:rPr>
              <a:t>2022</a:t>
            </a:r>
            <a:r>
              <a:rPr lang="ja-JP" altLang="en-US" sz="4400" b="1" dirty="0">
                <a:latin typeface="+mn-ea"/>
              </a:rPr>
              <a:t> </a:t>
            </a:r>
            <a:r>
              <a:rPr kumimoji="1" lang="ja-JP" altLang="en-US" sz="4400" b="1" dirty="0">
                <a:latin typeface="+mn-ea"/>
              </a:rPr>
              <a:t>のインストール方法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175A7E8-6814-4A05-8C28-336BE1B9D933}"/>
              </a:ext>
            </a:extLst>
          </p:cNvPr>
          <p:cNvSpPr txBox="1"/>
          <p:nvPr/>
        </p:nvSpPr>
        <p:spPr>
          <a:xfrm>
            <a:off x="763929" y="1354375"/>
            <a:ext cx="10463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まず、</a:t>
            </a: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Windows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のエクスプローラーの表示で、ファイルの種類を表す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拡張子を表示するように設定しておこう</a:t>
            </a: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下図</a:t>
            </a: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。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8268631E-CBA3-4864-8142-3DC4BF9DBE80}"/>
              </a:ext>
            </a:extLst>
          </p:cNvPr>
          <p:cNvSpPr/>
          <p:nvPr/>
        </p:nvSpPr>
        <p:spPr>
          <a:xfrm>
            <a:off x="4192518" y="3147576"/>
            <a:ext cx="210806" cy="277793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2C58788-25ED-4D9C-93C0-36D53FEC14E0}"/>
              </a:ext>
            </a:extLst>
          </p:cNvPr>
          <p:cNvSpPr txBox="1"/>
          <p:nvPr/>
        </p:nvSpPr>
        <p:spPr>
          <a:xfrm>
            <a:off x="6749160" y="2578937"/>
            <a:ext cx="5032147" cy="267765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</a:rPr>
              <a:t>・エクスプローラーのウインドウの上部にある「表示」</a:t>
            </a:r>
            <a:endParaRPr kumimoji="1" lang="en-US" altLang="ja-JP" sz="1400" dirty="0">
              <a:solidFill>
                <a:srgbClr val="FF0000"/>
              </a:solidFill>
            </a:endParaRPr>
          </a:p>
          <a:p>
            <a:r>
              <a:rPr kumimoji="1" lang="ja-JP" altLang="en-US" sz="1400" dirty="0">
                <a:solidFill>
                  <a:srgbClr val="FF0000"/>
                </a:solidFill>
              </a:rPr>
              <a:t>　の右隣のｖ印をクリックしてメニューを表示する。</a:t>
            </a:r>
            <a:endParaRPr kumimoji="1" lang="en-US" altLang="ja-JP" sz="1400" dirty="0">
              <a:solidFill>
                <a:srgbClr val="FF0000"/>
              </a:solidFill>
            </a:endParaRPr>
          </a:p>
          <a:p>
            <a:endParaRPr lang="en-US" altLang="ja-JP" sz="1400" dirty="0">
              <a:solidFill>
                <a:srgbClr val="FF0000"/>
              </a:solidFill>
            </a:endParaRPr>
          </a:p>
          <a:p>
            <a:r>
              <a:rPr kumimoji="1" lang="ja-JP" altLang="en-US" sz="1400" dirty="0">
                <a:solidFill>
                  <a:srgbClr val="FF0000"/>
                </a:solidFill>
              </a:rPr>
              <a:t>・表示されたメニューの一番下の「表示」を選んで、</a:t>
            </a:r>
            <a:endParaRPr kumimoji="1" lang="en-US" altLang="ja-JP" sz="1400" dirty="0">
              <a:solidFill>
                <a:srgbClr val="FF0000"/>
              </a:solidFill>
            </a:endParaRPr>
          </a:p>
          <a:p>
            <a:r>
              <a:rPr kumimoji="1" lang="ja-JP" altLang="en-US" sz="1400" dirty="0">
                <a:solidFill>
                  <a:srgbClr val="FF0000"/>
                </a:solidFill>
              </a:rPr>
              <a:t>　サブメニューを引き出す。</a:t>
            </a:r>
            <a:endParaRPr kumimoji="1" lang="en-US" altLang="ja-JP" sz="1400" dirty="0">
              <a:solidFill>
                <a:srgbClr val="FF0000"/>
              </a:solidFill>
            </a:endParaRPr>
          </a:p>
          <a:p>
            <a:endParaRPr lang="en-US" altLang="ja-JP" sz="1400" dirty="0">
              <a:solidFill>
                <a:srgbClr val="FF0000"/>
              </a:solidFill>
            </a:endParaRPr>
          </a:p>
          <a:p>
            <a:r>
              <a:rPr kumimoji="1" lang="ja-JP" altLang="en-US" sz="1400" dirty="0">
                <a:solidFill>
                  <a:srgbClr val="FF0000"/>
                </a:solidFill>
              </a:rPr>
              <a:t>・サブメニューの「ファイル名拡張子」を選んでチェックを</a:t>
            </a:r>
            <a:endParaRPr kumimoji="1" lang="en-US" altLang="ja-JP" sz="1400" dirty="0">
              <a:solidFill>
                <a:srgbClr val="FF0000"/>
              </a:solidFill>
            </a:endParaRPr>
          </a:p>
          <a:p>
            <a:r>
              <a:rPr kumimoji="1" lang="ja-JP" altLang="en-US" sz="1400" dirty="0">
                <a:solidFill>
                  <a:srgbClr val="FF0000"/>
                </a:solidFill>
              </a:rPr>
              <a:t>　入れる。</a:t>
            </a:r>
            <a:endParaRPr kumimoji="1" lang="en-US" altLang="ja-JP" sz="1400" dirty="0">
              <a:solidFill>
                <a:srgbClr val="FF0000"/>
              </a:solidFill>
            </a:endParaRPr>
          </a:p>
          <a:p>
            <a:endParaRPr lang="en-US" altLang="ja-JP" sz="1400" dirty="0">
              <a:solidFill>
                <a:srgbClr val="FF0000"/>
              </a:solidFill>
            </a:endParaRPr>
          </a:p>
          <a:p>
            <a:endParaRPr kumimoji="1" lang="en-US" altLang="ja-JP" sz="1400" dirty="0">
              <a:solidFill>
                <a:srgbClr val="FF0000"/>
              </a:solidFill>
            </a:endParaRPr>
          </a:p>
          <a:p>
            <a:r>
              <a:rPr kumimoji="1" lang="en-US" altLang="ja-JP" sz="1400" dirty="0">
                <a:solidFill>
                  <a:srgbClr val="FF0000"/>
                </a:solidFill>
              </a:rPr>
              <a:t>※</a:t>
            </a:r>
            <a:r>
              <a:rPr kumimoji="1" lang="ja-JP" altLang="en-US" sz="1400" dirty="0">
                <a:solidFill>
                  <a:srgbClr val="FF0000"/>
                </a:solidFill>
              </a:rPr>
              <a:t>開発者になりたいなら、ファイル名拡張子は常に表示して</a:t>
            </a:r>
            <a:endParaRPr kumimoji="1" lang="en-US" altLang="ja-JP" sz="1400" dirty="0">
              <a:solidFill>
                <a:srgbClr val="FF0000"/>
              </a:solidFill>
            </a:endParaRPr>
          </a:p>
          <a:p>
            <a:r>
              <a:rPr kumimoji="1" lang="ja-JP" altLang="en-US" sz="1400" dirty="0">
                <a:solidFill>
                  <a:srgbClr val="FF0000"/>
                </a:solidFill>
              </a:rPr>
              <a:t>　おくように設定しておくのを勧めます。</a:t>
            </a:r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33A4B36C-A756-492C-9DDE-A80B1E3EC6DE}"/>
              </a:ext>
            </a:extLst>
          </p:cNvPr>
          <p:cNvCxnSpPr>
            <a:cxnSpLocks/>
          </p:cNvCxnSpPr>
          <p:nvPr/>
        </p:nvCxnSpPr>
        <p:spPr>
          <a:xfrm flipH="1">
            <a:off x="4192518" y="3425369"/>
            <a:ext cx="104274" cy="2247462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1AF014AC-5B8B-4749-9122-6299B1B710C8}"/>
              </a:ext>
            </a:extLst>
          </p:cNvPr>
          <p:cNvSpPr/>
          <p:nvPr/>
        </p:nvSpPr>
        <p:spPr>
          <a:xfrm>
            <a:off x="3417014" y="5681728"/>
            <a:ext cx="1305906" cy="277793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56EB4233-1BBB-9538-DD85-29F32EA8117C}"/>
              </a:ext>
            </a:extLst>
          </p:cNvPr>
          <p:cNvSpPr/>
          <p:nvPr/>
        </p:nvSpPr>
        <p:spPr>
          <a:xfrm>
            <a:off x="4722920" y="6130041"/>
            <a:ext cx="1305906" cy="277793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2DFE5C1A-9F74-109A-704B-94B3AF99464A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4192518" y="5959521"/>
            <a:ext cx="530402" cy="309417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5227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385194EF-83A5-518E-71E3-3A600FCF1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92" y="2659556"/>
            <a:ext cx="4573107" cy="4313517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D4FCB0F-2E7A-4EE1-AA21-59BC072F1471}"/>
              </a:ext>
            </a:extLst>
          </p:cNvPr>
          <p:cNvSpPr txBox="1"/>
          <p:nvPr/>
        </p:nvSpPr>
        <p:spPr>
          <a:xfrm>
            <a:off x="478302" y="450166"/>
            <a:ext cx="125417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latin typeface="+mn-ea"/>
              </a:rPr>
              <a:t>1. Visual Studio</a:t>
            </a:r>
            <a:r>
              <a:rPr lang="ja-JP" altLang="en-US" sz="4400" b="1" dirty="0">
                <a:latin typeface="+mn-ea"/>
              </a:rPr>
              <a:t> </a:t>
            </a:r>
            <a:r>
              <a:rPr lang="en-US" altLang="ja-JP" sz="4400" b="1" dirty="0">
                <a:latin typeface="+mn-ea"/>
              </a:rPr>
              <a:t>2022</a:t>
            </a:r>
            <a:r>
              <a:rPr lang="ja-JP" altLang="en-US" sz="4400" b="1" dirty="0">
                <a:latin typeface="+mn-ea"/>
              </a:rPr>
              <a:t> </a:t>
            </a:r>
            <a:r>
              <a:rPr kumimoji="1" lang="ja-JP" altLang="en-US" sz="4400" b="1" dirty="0">
                <a:latin typeface="+mn-ea"/>
              </a:rPr>
              <a:t>のインストール方法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175A7E8-6814-4A05-8C28-336BE1B9D933}"/>
              </a:ext>
            </a:extLst>
          </p:cNvPr>
          <p:cNvSpPr txBox="1"/>
          <p:nvPr/>
        </p:nvSpPr>
        <p:spPr>
          <a:xfrm>
            <a:off x="763929" y="1354375"/>
            <a:ext cx="10463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hlinkClick r:id="rId3"/>
              </a:rPr>
              <a:t>https://visualstudio.microsoft.com/ja/vs/community/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下図</a:t>
            </a: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</a:p>
          <a:p>
            <a:r>
              <a:rPr kumimoji="1"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</a:t>
            </a:r>
            <a:r>
              <a:rPr kumimoji="1" lang="en-US" altLang="ja-JP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Microsoft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ja-JP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Edge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で</a:t>
            </a:r>
            <a:r>
              <a:rPr kumimoji="1"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アクセスする。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8268631E-CBA3-4864-8142-3DC4BF9DBE80}"/>
              </a:ext>
            </a:extLst>
          </p:cNvPr>
          <p:cNvSpPr/>
          <p:nvPr/>
        </p:nvSpPr>
        <p:spPr>
          <a:xfrm>
            <a:off x="863392" y="4180529"/>
            <a:ext cx="775504" cy="277793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2C58788-25ED-4D9C-93C0-36D53FEC14E0}"/>
              </a:ext>
            </a:extLst>
          </p:cNvPr>
          <p:cNvSpPr txBox="1"/>
          <p:nvPr/>
        </p:nvSpPr>
        <p:spPr>
          <a:xfrm>
            <a:off x="6992071" y="3223529"/>
            <a:ext cx="4852610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</a:rPr>
              <a:t>がダウンロードされる。ので、ダウンロードが終了したら</a:t>
            </a:r>
            <a:endParaRPr kumimoji="1" lang="en-US" altLang="ja-JP" sz="1400" dirty="0">
              <a:solidFill>
                <a:srgbClr val="FF0000"/>
              </a:solidFill>
            </a:endParaRPr>
          </a:p>
          <a:p>
            <a:r>
              <a:rPr kumimoji="1" lang="ja-JP" altLang="en-US" sz="1400" dirty="0">
                <a:solidFill>
                  <a:srgbClr val="FF0000"/>
                </a:solidFill>
              </a:rPr>
              <a:t>これをダブルクリックで起動する。</a:t>
            </a:r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33A4B36C-A756-492C-9DDE-A80B1E3EC6DE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1638896" y="3013950"/>
            <a:ext cx="5253844" cy="1305476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" name="図 2">
            <a:extLst>
              <a:ext uri="{FF2B5EF4-FFF2-40B4-BE49-F238E27FC236}">
                <a16:creationId xmlns:a16="http://schemas.microsoft.com/office/drawing/2014/main" id="{A3655841-18E7-7DA7-41E3-F6C83679EC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6903" y="2804371"/>
            <a:ext cx="1886213" cy="419158"/>
          </a:xfrm>
          <a:prstGeom prst="rect">
            <a:avLst/>
          </a:prstGeom>
        </p:spPr>
      </p:pic>
      <p:sp>
        <p:nvSpPr>
          <p:cNvPr id="13" name="矢印: 下 12">
            <a:extLst>
              <a:ext uri="{FF2B5EF4-FFF2-40B4-BE49-F238E27FC236}">
                <a16:creationId xmlns:a16="http://schemas.microsoft.com/office/drawing/2014/main" id="{879C3BEB-9392-F36C-921C-6EEB267C54F2}"/>
              </a:ext>
            </a:extLst>
          </p:cNvPr>
          <p:cNvSpPr/>
          <p:nvPr/>
        </p:nvSpPr>
        <p:spPr>
          <a:xfrm>
            <a:off x="7829644" y="3842528"/>
            <a:ext cx="1287262" cy="60736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67C5DD4F-FFA9-0DCA-8AA1-3B8F47DD4E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7408" y="4518070"/>
            <a:ext cx="2631734" cy="2296712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F11BB5A-A900-24DA-024F-F2FC01171267}"/>
              </a:ext>
            </a:extLst>
          </p:cNvPr>
          <p:cNvSpPr txBox="1"/>
          <p:nvPr/>
        </p:nvSpPr>
        <p:spPr>
          <a:xfrm>
            <a:off x="9699374" y="4907595"/>
            <a:ext cx="2339103" cy="95410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dirty="0">
                <a:solidFill>
                  <a:srgbClr val="FF0000"/>
                </a:solidFill>
              </a:rPr>
              <a:t>左図の様なウインドウが</a:t>
            </a:r>
            <a:endParaRPr kumimoji="1" lang="en-US" altLang="ja-JP" sz="1400" dirty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1400" dirty="0">
                <a:solidFill>
                  <a:srgbClr val="FF0000"/>
                </a:solidFill>
              </a:rPr>
              <a:t>表示されたら「はい」を</a:t>
            </a:r>
            <a:endParaRPr kumimoji="1" lang="en-US" altLang="ja-JP" sz="1400" dirty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1400" dirty="0">
                <a:solidFill>
                  <a:srgbClr val="FF0000"/>
                </a:solidFill>
              </a:rPr>
              <a:t>クリック</a:t>
            </a:r>
            <a:endParaRPr kumimoji="1" lang="en-US" altLang="ja-JP" sz="1400" dirty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1400" dirty="0">
                <a:solidFill>
                  <a:srgbClr val="FF0000"/>
                </a:solidFill>
              </a:rPr>
              <a:t>（次のスライドに続く）。</a:t>
            </a:r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B2B44512-4594-93EA-7129-FCA4F2642145}"/>
              </a:ext>
            </a:extLst>
          </p:cNvPr>
          <p:cNvSpPr/>
          <p:nvPr/>
        </p:nvSpPr>
        <p:spPr>
          <a:xfrm>
            <a:off x="7265671" y="6381200"/>
            <a:ext cx="1212503" cy="277793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34020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D4FCB0F-2E7A-4EE1-AA21-59BC072F1471}"/>
              </a:ext>
            </a:extLst>
          </p:cNvPr>
          <p:cNvSpPr txBox="1"/>
          <p:nvPr/>
        </p:nvSpPr>
        <p:spPr>
          <a:xfrm>
            <a:off x="478302" y="450166"/>
            <a:ext cx="125417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latin typeface="+mn-ea"/>
              </a:rPr>
              <a:t>1. Visual Studio</a:t>
            </a:r>
            <a:r>
              <a:rPr lang="ja-JP" altLang="en-US" sz="4400" b="1" dirty="0">
                <a:latin typeface="+mn-ea"/>
              </a:rPr>
              <a:t> </a:t>
            </a:r>
            <a:r>
              <a:rPr lang="en-US" altLang="ja-JP" sz="4400" b="1" dirty="0">
                <a:latin typeface="+mn-ea"/>
              </a:rPr>
              <a:t>2022</a:t>
            </a:r>
            <a:r>
              <a:rPr lang="ja-JP" altLang="en-US" sz="4400" b="1" dirty="0">
                <a:latin typeface="+mn-ea"/>
              </a:rPr>
              <a:t> </a:t>
            </a:r>
            <a:r>
              <a:rPr kumimoji="1" lang="ja-JP" altLang="en-US" sz="4400" b="1" dirty="0">
                <a:latin typeface="+mn-ea"/>
              </a:rPr>
              <a:t>のインストール方法</a:t>
            </a:r>
          </a:p>
        </p:txBody>
      </p:sp>
      <p:sp>
        <p:nvSpPr>
          <p:cNvPr id="22" name="矢印: 右 21">
            <a:extLst>
              <a:ext uri="{FF2B5EF4-FFF2-40B4-BE49-F238E27FC236}">
                <a16:creationId xmlns:a16="http://schemas.microsoft.com/office/drawing/2014/main" id="{B2F0E9A8-EE7D-4E85-833F-184976C7890D}"/>
              </a:ext>
            </a:extLst>
          </p:cNvPr>
          <p:cNvSpPr/>
          <p:nvPr/>
        </p:nvSpPr>
        <p:spPr>
          <a:xfrm>
            <a:off x="2734532" y="6858000"/>
            <a:ext cx="787079" cy="790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0D34078E-1186-4EA0-B5D0-FEB68F79D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579" y="2820374"/>
            <a:ext cx="4572000" cy="2667000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DFC5A8E2-01C4-4502-A321-26C5DC6CB702}"/>
              </a:ext>
            </a:extLst>
          </p:cNvPr>
          <p:cNvSpPr txBox="1"/>
          <p:nvPr/>
        </p:nvSpPr>
        <p:spPr>
          <a:xfrm>
            <a:off x="1420772" y="2223941"/>
            <a:ext cx="2518638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dirty="0">
                <a:solidFill>
                  <a:srgbClr val="FF0000"/>
                </a:solidFill>
              </a:rPr>
              <a:t>下図の様なウインドウが表示</a:t>
            </a:r>
            <a:endParaRPr kumimoji="1" lang="en-US" altLang="ja-JP" sz="1400" dirty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1400" dirty="0">
                <a:solidFill>
                  <a:srgbClr val="FF0000"/>
                </a:solidFill>
              </a:rPr>
              <a:t>されたら「続行」をクリック</a:t>
            </a:r>
          </a:p>
        </p:txBody>
      </p:sp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5DE6AFFE-F411-47AE-8A26-9CF41B43140B}"/>
              </a:ext>
            </a:extLst>
          </p:cNvPr>
          <p:cNvSpPr/>
          <p:nvPr/>
        </p:nvSpPr>
        <p:spPr>
          <a:xfrm>
            <a:off x="3939410" y="5029319"/>
            <a:ext cx="863287" cy="420477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矢印: 下 7">
            <a:extLst>
              <a:ext uri="{FF2B5EF4-FFF2-40B4-BE49-F238E27FC236}">
                <a16:creationId xmlns:a16="http://schemas.microsoft.com/office/drawing/2014/main" id="{15AFD677-AC07-4399-85C5-4534EFAEBECD}"/>
              </a:ext>
            </a:extLst>
          </p:cNvPr>
          <p:cNvSpPr/>
          <p:nvPr/>
        </p:nvSpPr>
        <p:spPr>
          <a:xfrm rot="16200000">
            <a:off x="4926646" y="3850193"/>
            <a:ext cx="1287262" cy="60736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AFB54991-690D-145D-ABED-165207A2E9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4979" y="2439373"/>
            <a:ext cx="6096000" cy="3429000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FCAD653-3601-FFCD-9F00-055C063593D8}"/>
              </a:ext>
            </a:extLst>
          </p:cNvPr>
          <p:cNvSpPr txBox="1"/>
          <p:nvPr/>
        </p:nvSpPr>
        <p:spPr>
          <a:xfrm>
            <a:off x="6306109" y="1916153"/>
            <a:ext cx="5211683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dirty="0">
                <a:solidFill>
                  <a:srgbClr val="FF0000"/>
                </a:solidFill>
              </a:rPr>
              <a:t>すると、以下の様にインストールするコンポーネントの種類を</a:t>
            </a:r>
            <a:endParaRPr kumimoji="1" lang="en-US" altLang="ja-JP" sz="1400" dirty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1400" dirty="0">
                <a:solidFill>
                  <a:srgbClr val="FF0000"/>
                </a:solidFill>
              </a:rPr>
              <a:t>指定するウインドウが表示される</a:t>
            </a:r>
            <a:r>
              <a:rPr kumimoji="1" lang="en-US" altLang="ja-JP" sz="1400" dirty="0">
                <a:solidFill>
                  <a:srgbClr val="FF0000"/>
                </a:solidFill>
              </a:rPr>
              <a:t>(</a:t>
            </a:r>
            <a:r>
              <a:rPr kumimoji="1" lang="ja-JP" altLang="en-US" sz="1400" dirty="0">
                <a:solidFill>
                  <a:srgbClr val="FF0000"/>
                </a:solidFill>
              </a:rPr>
              <a:t>次のスライドへ続く</a:t>
            </a:r>
            <a:r>
              <a:rPr kumimoji="1" lang="en-US" altLang="ja-JP" sz="1400" dirty="0">
                <a:solidFill>
                  <a:srgbClr val="FF0000"/>
                </a:solidFill>
              </a:rPr>
              <a:t>)</a:t>
            </a:r>
            <a:r>
              <a:rPr kumimoji="1" lang="ja-JP" altLang="en-US" sz="1400" dirty="0">
                <a:solidFill>
                  <a:srgbClr val="FF0000"/>
                </a:solidFill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64848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>
            <a:extLst>
              <a:ext uri="{FF2B5EF4-FFF2-40B4-BE49-F238E27FC236}">
                <a16:creationId xmlns:a16="http://schemas.microsoft.com/office/drawing/2014/main" id="{DA3CB049-ECB0-135E-091F-CB1E9AFAB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5704" y="5027912"/>
            <a:ext cx="2600676" cy="840820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6106FC37-901E-F03B-EBC2-91758F38EA2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316" y="2794472"/>
            <a:ext cx="7185472" cy="4041828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D4FCB0F-2E7A-4EE1-AA21-59BC072F1471}"/>
              </a:ext>
            </a:extLst>
          </p:cNvPr>
          <p:cNvSpPr txBox="1"/>
          <p:nvPr/>
        </p:nvSpPr>
        <p:spPr>
          <a:xfrm>
            <a:off x="478302" y="450166"/>
            <a:ext cx="125417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latin typeface="+mn-ea"/>
              </a:rPr>
              <a:t>1. Visual Studio</a:t>
            </a:r>
            <a:r>
              <a:rPr lang="ja-JP" altLang="en-US" sz="4400" b="1" dirty="0">
                <a:latin typeface="+mn-ea"/>
              </a:rPr>
              <a:t> </a:t>
            </a:r>
            <a:r>
              <a:rPr lang="en-US" altLang="ja-JP" sz="4400" b="1" dirty="0">
                <a:latin typeface="+mn-ea"/>
              </a:rPr>
              <a:t>2022</a:t>
            </a:r>
            <a:r>
              <a:rPr lang="ja-JP" altLang="en-US" sz="4400" b="1" dirty="0">
                <a:latin typeface="+mn-ea"/>
              </a:rPr>
              <a:t> </a:t>
            </a:r>
            <a:r>
              <a:rPr kumimoji="1" lang="ja-JP" altLang="en-US" sz="4400" b="1" dirty="0">
                <a:latin typeface="+mn-ea"/>
              </a:rPr>
              <a:t>のインストール方法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175A7E8-6814-4A05-8C28-336BE1B9D933}"/>
              </a:ext>
            </a:extLst>
          </p:cNvPr>
          <p:cNvSpPr txBox="1"/>
          <p:nvPr/>
        </p:nvSpPr>
        <p:spPr>
          <a:xfrm>
            <a:off x="878043" y="1169248"/>
            <a:ext cx="104359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・インストールするコンポーネントを選択する。授業に必要なのは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「デスクトップとモバイル」の「</a:t>
            </a:r>
            <a:r>
              <a:rPr lang="en-US" altLang="ja-JP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C++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によるデスクトップ開発」</a:t>
            </a:r>
            <a:endParaRPr lang="en-US" altLang="ja-JP" sz="24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「ゲーム」の「</a:t>
            </a:r>
            <a:r>
              <a:rPr lang="en-US" altLang="ja-JP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C++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によるゲーム開発」</a:t>
            </a:r>
            <a:endParaRPr lang="en-US" altLang="ja-JP" sz="24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の</a:t>
            </a: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つ</a:t>
            </a: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合計で約</a:t>
            </a: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10.21GB)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。</a:t>
            </a: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※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コンポーネントは後から追加・削除できる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2" name="矢印: 右 21">
            <a:extLst>
              <a:ext uri="{FF2B5EF4-FFF2-40B4-BE49-F238E27FC236}">
                <a16:creationId xmlns:a16="http://schemas.microsoft.com/office/drawing/2014/main" id="{B2F0E9A8-EE7D-4E85-833F-184976C7890D}"/>
              </a:ext>
            </a:extLst>
          </p:cNvPr>
          <p:cNvSpPr/>
          <p:nvPr/>
        </p:nvSpPr>
        <p:spPr>
          <a:xfrm>
            <a:off x="7893253" y="3661935"/>
            <a:ext cx="540298" cy="542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B874443A-071D-40DB-8F90-BBD12444AE1E}"/>
              </a:ext>
            </a:extLst>
          </p:cNvPr>
          <p:cNvSpPr/>
          <p:nvPr/>
        </p:nvSpPr>
        <p:spPr>
          <a:xfrm>
            <a:off x="2819739" y="3794497"/>
            <a:ext cx="287006" cy="2870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2C3CE0E-29B6-4E87-B652-460614BB2471}"/>
              </a:ext>
            </a:extLst>
          </p:cNvPr>
          <p:cNvSpPr txBox="1"/>
          <p:nvPr/>
        </p:nvSpPr>
        <p:spPr>
          <a:xfrm>
            <a:off x="2721463" y="3553515"/>
            <a:ext cx="902811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dirty="0">
                <a:solidFill>
                  <a:srgbClr val="FF0000"/>
                </a:solidFill>
              </a:rPr>
              <a:t>チェック</a:t>
            </a:r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B832974E-5BB6-462F-8D03-FA3384489D1A}"/>
              </a:ext>
            </a:extLst>
          </p:cNvPr>
          <p:cNvSpPr/>
          <p:nvPr/>
        </p:nvSpPr>
        <p:spPr>
          <a:xfrm>
            <a:off x="5193327" y="5201501"/>
            <a:ext cx="287006" cy="2870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6BF97FFF-A31C-4019-813D-599C247A1175}"/>
              </a:ext>
            </a:extLst>
          </p:cNvPr>
          <p:cNvSpPr txBox="1"/>
          <p:nvPr/>
        </p:nvSpPr>
        <p:spPr>
          <a:xfrm>
            <a:off x="5028927" y="4919314"/>
            <a:ext cx="902811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dirty="0">
                <a:solidFill>
                  <a:srgbClr val="FF0000"/>
                </a:solidFill>
              </a:rPr>
              <a:t>チェック</a:t>
            </a:r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3CA2B374-3482-4065-A6A0-3E99B4DBC841}"/>
              </a:ext>
            </a:extLst>
          </p:cNvPr>
          <p:cNvSpPr/>
          <p:nvPr/>
        </p:nvSpPr>
        <p:spPr>
          <a:xfrm>
            <a:off x="878042" y="3861292"/>
            <a:ext cx="1163793" cy="248709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" name="四角形: 角を丸くする 32">
            <a:extLst>
              <a:ext uri="{FF2B5EF4-FFF2-40B4-BE49-F238E27FC236}">
                <a16:creationId xmlns:a16="http://schemas.microsoft.com/office/drawing/2014/main" id="{EA6E934A-1DB0-471C-AE4C-83C6CC3B7F56}"/>
              </a:ext>
            </a:extLst>
          </p:cNvPr>
          <p:cNvSpPr/>
          <p:nvPr/>
        </p:nvSpPr>
        <p:spPr>
          <a:xfrm>
            <a:off x="3227382" y="5247887"/>
            <a:ext cx="1004625" cy="262079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8E5CAF02-F630-4FBE-AAB4-514C557EC61C}"/>
              </a:ext>
            </a:extLst>
          </p:cNvPr>
          <p:cNvSpPr txBox="1"/>
          <p:nvPr/>
        </p:nvSpPr>
        <p:spPr>
          <a:xfrm>
            <a:off x="1188068" y="3631343"/>
            <a:ext cx="543739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dirty="0">
                <a:solidFill>
                  <a:srgbClr val="FF0000"/>
                </a:solidFill>
              </a:rPr>
              <a:t>確認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358A9CF4-727A-4D1F-AA6B-15F0069D30B5}"/>
              </a:ext>
            </a:extLst>
          </p:cNvPr>
          <p:cNvSpPr txBox="1"/>
          <p:nvPr/>
        </p:nvSpPr>
        <p:spPr>
          <a:xfrm>
            <a:off x="3472051" y="5007206"/>
            <a:ext cx="543739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dirty="0">
                <a:solidFill>
                  <a:srgbClr val="FF0000"/>
                </a:solidFill>
              </a:rPr>
              <a:t>確認</a:t>
            </a:r>
          </a:p>
        </p:txBody>
      </p: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B5924417-4C8A-4D79-B68E-71D94A318E6F}"/>
              </a:ext>
            </a:extLst>
          </p:cNvPr>
          <p:cNvCxnSpPr>
            <a:cxnSpLocks/>
          </p:cNvCxnSpPr>
          <p:nvPr/>
        </p:nvCxnSpPr>
        <p:spPr>
          <a:xfrm>
            <a:off x="3082470" y="4012838"/>
            <a:ext cx="2110857" cy="1235049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75A2AA74-597C-449F-BBEF-546817550E93}"/>
              </a:ext>
            </a:extLst>
          </p:cNvPr>
          <p:cNvCxnSpPr>
            <a:cxnSpLocks/>
            <a:stCxn id="24" idx="5"/>
          </p:cNvCxnSpPr>
          <p:nvPr/>
        </p:nvCxnSpPr>
        <p:spPr>
          <a:xfrm>
            <a:off x="5438302" y="5446476"/>
            <a:ext cx="1462828" cy="959804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8" name="四角形: 角を丸くする 37">
            <a:extLst>
              <a:ext uri="{FF2B5EF4-FFF2-40B4-BE49-F238E27FC236}">
                <a16:creationId xmlns:a16="http://schemas.microsoft.com/office/drawing/2014/main" id="{BEC08DE3-92E8-4A28-9F22-90F38DE47F9B}"/>
              </a:ext>
            </a:extLst>
          </p:cNvPr>
          <p:cNvSpPr/>
          <p:nvPr/>
        </p:nvSpPr>
        <p:spPr>
          <a:xfrm>
            <a:off x="6920805" y="6362548"/>
            <a:ext cx="692556" cy="277505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08E79859-5E88-4676-9B72-D5730055565D}"/>
              </a:ext>
            </a:extLst>
          </p:cNvPr>
          <p:cNvSpPr txBox="1"/>
          <p:nvPr/>
        </p:nvSpPr>
        <p:spPr>
          <a:xfrm>
            <a:off x="6950478" y="6098503"/>
            <a:ext cx="902811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dirty="0">
                <a:solidFill>
                  <a:srgbClr val="FF0000"/>
                </a:solidFill>
              </a:rPr>
              <a:t>クリック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AFD26FFA-8F12-44F6-A31D-E03292066254}"/>
              </a:ext>
            </a:extLst>
          </p:cNvPr>
          <p:cNvSpPr txBox="1"/>
          <p:nvPr/>
        </p:nvSpPr>
        <p:spPr>
          <a:xfrm>
            <a:off x="8995201" y="2745516"/>
            <a:ext cx="1980029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dirty="0">
                <a:solidFill>
                  <a:srgbClr val="FF0000"/>
                </a:solidFill>
              </a:rPr>
              <a:t>インストールが始まる</a:t>
            </a:r>
          </a:p>
        </p:txBody>
      </p:sp>
      <p:sp>
        <p:nvSpPr>
          <p:cNvPr id="45" name="矢印: 右 44">
            <a:extLst>
              <a:ext uri="{FF2B5EF4-FFF2-40B4-BE49-F238E27FC236}">
                <a16:creationId xmlns:a16="http://schemas.microsoft.com/office/drawing/2014/main" id="{4C52E347-0D02-4E9D-B9F1-E71A20365C7B}"/>
              </a:ext>
            </a:extLst>
          </p:cNvPr>
          <p:cNvSpPr/>
          <p:nvPr/>
        </p:nvSpPr>
        <p:spPr>
          <a:xfrm rot="5400000">
            <a:off x="9717792" y="4656790"/>
            <a:ext cx="523219" cy="542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E09AEDB1-9CF4-41AF-A739-80985CCB903D}"/>
              </a:ext>
            </a:extLst>
          </p:cNvPr>
          <p:cNvSpPr txBox="1"/>
          <p:nvPr/>
        </p:nvSpPr>
        <p:spPr>
          <a:xfrm>
            <a:off x="8006763" y="6013853"/>
            <a:ext cx="4185237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>
                <a:solidFill>
                  <a:srgbClr val="FF0000"/>
                </a:solidFill>
              </a:rPr>
              <a:t>インストールが終わったら</a:t>
            </a:r>
            <a:r>
              <a:rPr lang="en-US" altLang="ja-JP" sz="1400" dirty="0">
                <a:solidFill>
                  <a:srgbClr val="FF0000"/>
                </a:solidFill>
              </a:rPr>
              <a:t>OK</a:t>
            </a:r>
            <a:r>
              <a:rPr lang="ja-JP" altLang="en-US" sz="1400" dirty="0">
                <a:solidFill>
                  <a:srgbClr val="FF0000"/>
                </a:solidFill>
              </a:rPr>
              <a:t>ボタンをクリック。</a:t>
            </a:r>
            <a:endParaRPr lang="en-US" altLang="ja-JP" sz="1400" dirty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1400" dirty="0">
                <a:solidFill>
                  <a:srgbClr val="FF0000"/>
                </a:solidFill>
              </a:rPr>
              <a:t>インストーラープログラムもウインドウの右上の「</a:t>
            </a:r>
            <a:r>
              <a:rPr kumimoji="1" lang="en-US" altLang="ja-JP" sz="1400" dirty="0">
                <a:solidFill>
                  <a:srgbClr val="FF0000"/>
                </a:solidFill>
              </a:rPr>
              <a:t>×</a:t>
            </a:r>
            <a:r>
              <a:rPr kumimoji="1" lang="ja-JP" altLang="en-US" sz="1400" dirty="0">
                <a:solidFill>
                  <a:srgbClr val="FF0000"/>
                </a:solidFill>
              </a:rPr>
              <a:t>」アイコンをクリックして終わらせておこう。</a:t>
            </a: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95507E2C-25C9-0E48-B5AC-8FA2C17204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5704" y="3027504"/>
            <a:ext cx="2675542" cy="150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1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図 25">
            <a:extLst>
              <a:ext uri="{FF2B5EF4-FFF2-40B4-BE49-F238E27FC236}">
                <a16:creationId xmlns:a16="http://schemas.microsoft.com/office/drawing/2014/main" id="{F3A3C660-9E6B-B3F7-4BE2-E7607036E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4723" y="4518506"/>
            <a:ext cx="3039233" cy="20231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45FAF80E-FE5A-EE87-A12A-D4970944E7E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14" y="2614986"/>
            <a:ext cx="5387484" cy="3967746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D4FCB0F-2E7A-4EE1-AA21-59BC072F1471}"/>
              </a:ext>
            </a:extLst>
          </p:cNvPr>
          <p:cNvSpPr txBox="1"/>
          <p:nvPr/>
        </p:nvSpPr>
        <p:spPr>
          <a:xfrm>
            <a:off x="478302" y="450166"/>
            <a:ext cx="125417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latin typeface="+mn-ea"/>
              </a:rPr>
              <a:t>1. Visual Studio</a:t>
            </a:r>
            <a:r>
              <a:rPr lang="ja-JP" altLang="en-US" sz="4400" b="1" dirty="0">
                <a:latin typeface="+mn-ea"/>
              </a:rPr>
              <a:t> </a:t>
            </a:r>
            <a:r>
              <a:rPr lang="en-US" altLang="ja-JP" sz="4400" b="1" dirty="0">
                <a:latin typeface="+mn-ea"/>
              </a:rPr>
              <a:t>2022</a:t>
            </a:r>
            <a:r>
              <a:rPr lang="ja-JP" altLang="en-US" sz="4400" b="1" dirty="0">
                <a:latin typeface="+mn-ea"/>
              </a:rPr>
              <a:t> </a:t>
            </a:r>
            <a:r>
              <a:rPr kumimoji="1" lang="ja-JP" altLang="en-US" sz="4400" b="1" dirty="0">
                <a:latin typeface="+mn-ea"/>
              </a:rPr>
              <a:t>のインストール方法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175A7E8-6814-4A05-8C28-336BE1B9D933}"/>
              </a:ext>
            </a:extLst>
          </p:cNvPr>
          <p:cNvSpPr txBox="1"/>
          <p:nvPr/>
        </p:nvSpPr>
        <p:spPr>
          <a:xfrm>
            <a:off x="878043" y="1169248"/>
            <a:ext cx="10435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・インストールした</a:t>
            </a: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Visual Studio 2022 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を起動してみる。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D286466C-2CD3-494B-A320-2FC7503FD997}"/>
              </a:ext>
            </a:extLst>
          </p:cNvPr>
          <p:cNvSpPr/>
          <p:nvPr/>
        </p:nvSpPr>
        <p:spPr>
          <a:xfrm>
            <a:off x="1698732" y="2774023"/>
            <a:ext cx="3821365" cy="3589086"/>
          </a:xfrm>
          <a:prstGeom prst="roundRect">
            <a:avLst>
              <a:gd name="adj" fmla="val 3130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8191C7ED-205F-4E6A-90A3-6A814E4EB033}"/>
              </a:ext>
            </a:extLst>
          </p:cNvPr>
          <p:cNvSpPr txBox="1"/>
          <p:nvPr/>
        </p:nvSpPr>
        <p:spPr>
          <a:xfrm>
            <a:off x="50044" y="1876322"/>
            <a:ext cx="5850644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</a:rPr>
              <a:t>左下のアイコンからメニュー</a:t>
            </a:r>
            <a:r>
              <a:rPr kumimoji="1" lang="en-US" altLang="ja-JP" sz="1400" dirty="0">
                <a:solidFill>
                  <a:srgbClr val="FF0000"/>
                </a:solidFill>
              </a:rPr>
              <a:t>(</a:t>
            </a:r>
            <a:r>
              <a:rPr kumimoji="1" lang="ja-JP" altLang="en-US" sz="1400" dirty="0">
                <a:solidFill>
                  <a:srgbClr val="FF0000"/>
                </a:solidFill>
              </a:rPr>
              <a:t>通称スタートメニュー</a:t>
            </a:r>
            <a:r>
              <a:rPr kumimoji="1" lang="en-US" altLang="ja-JP" sz="1400" dirty="0">
                <a:solidFill>
                  <a:srgbClr val="FF0000"/>
                </a:solidFill>
              </a:rPr>
              <a:t>)</a:t>
            </a:r>
            <a:r>
              <a:rPr kumimoji="1" lang="ja-JP" altLang="en-US" sz="1400" dirty="0">
                <a:solidFill>
                  <a:srgbClr val="FF0000"/>
                </a:solidFill>
              </a:rPr>
              <a:t>を表示して、検索</a:t>
            </a:r>
            <a:endParaRPr kumimoji="1" lang="en-US" altLang="ja-JP" sz="1400" dirty="0">
              <a:solidFill>
                <a:srgbClr val="FF0000"/>
              </a:solidFill>
            </a:endParaRPr>
          </a:p>
          <a:p>
            <a:r>
              <a:rPr kumimoji="1" lang="ja-JP" altLang="en-US" sz="1400" dirty="0">
                <a:solidFill>
                  <a:srgbClr val="FF0000"/>
                </a:solidFill>
              </a:rPr>
              <a:t>欄に </a:t>
            </a:r>
            <a:r>
              <a:rPr kumimoji="1" lang="en-US" altLang="ja-JP" sz="1400" dirty="0">
                <a:solidFill>
                  <a:srgbClr val="FF0000"/>
                </a:solidFill>
              </a:rPr>
              <a:t>visual</a:t>
            </a:r>
            <a:r>
              <a:rPr kumimoji="1" lang="ja-JP" altLang="en-US" sz="1400" dirty="0">
                <a:solidFill>
                  <a:srgbClr val="FF0000"/>
                </a:solidFill>
              </a:rPr>
              <a:t> と入力し、検索結果に表れた </a:t>
            </a:r>
            <a:r>
              <a:rPr kumimoji="1" lang="en-US" altLang="ja-JP" sz="1400" dirty="0">
                <a:solidFill>
                  <a:srgbClr val="FF0000"/>
                </a:solidFill>
              </a:rPr>
              <a:t>Visual Studio 2022 </a:t>
            </a:r>
            <a:r>
              <a:rPr kumimoji="1" lang="ja-JP" altLang="en-US" sz="1400" dirty="0">
                <a:solidFill>
                  <a:srgbClr val="FF0000"/>
                </a:solidFill>
              </a:rPr>
              <a:t>をダブル</a:t>
            </a:r>
            <a:endParaRPr lang="en-US" altLang="ja-JP" sz="1400" dirty="0">
              <a:solidFill>
                <a:srgbClr val="FF0000"/>
              </a:solidFill>
            </a:endParaRPr>
          </a:p>
          <a:p>
            <a:r>
              <a:rPr kumimoji="1" lang="ja-JP" altLang="en-US" sz="1400" dirty="0">
                <a:solidFill>
                  <a:srgbClr val="FF0000"/>
                </a:solidFill>
              </a:rPr>
              <a:t>クリックで起動する。</a:t>
            </a:r>
            <a:endParaRPr kumimoji="1" lang="en-US" altLang="ja-JP" sz="1400" dirty="0">
              <a:solidFill>
                <a:srgbClr val="FF0000"/>
              </a:solidFill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F3377E4F-CFFE-4AE5-8C27-8B07F4CAC318}"/>
              </a:ext>
            </a:extLst>
          </p:cNvPr>
          <p:cNvSpPr txBox="1"/>
          <p:nvPr/>
        </p:nvSpPr>
        <p:spPr>
          <a:xfrm>
            <a:off x="7988353" y="1655469"/>
            <a:ext cx="361197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rgbClr val="FF0000"/>
                </a:solidFill>
              </a:rPr>
              <a:t>途中でサインインを求められたら、</a:t>
            </a:r>
            <a:r>
              <a:rPr kumimoji="1" lang="ja-JP" altLang="en-US" sz="1200" dirty="0">
                <a:solidFill>
                  <a:srgbClr val="0070C0"/>
                </a:solidFill>
              </a:rPr>
              <a:t>大学のメールアドレスとパスワード</a:t>
            </a:r>
            <a:r>
              <a:rPr lang="en-US" altLang="ja-JP" sz="1200" dirty="0">
                <a:solidFill>
                  <a:srgbClr val="FF0000"/>
                </a:solidFill>
              </a:rPr>
              <a:t>(</a:t>
            </a:r>
            <a:r>
              <a:rPr lang="ja-JP" altLang="en-US" sz="1200" dirty="0">
                <a:solidFill>
                  <a:srgbClr val="FF0000"/>
                </a:solidFill>
              </a:rPr>
              <a:t>または新規作成したマイクロソフトアカウント</a:t>
            </a:r>
            <a:r>
              <a:rPr lang="en-US" altLang="ja-JP" sz="1200" dirty="0">
                <a:solidFill>
                  <a:srgbClr val="FF0000"/>
                </a:solidFill>
              </a:rPr>
              <a:t>)</a:t>
            </a:r>
            <a:r>
              <a:rPr lang="ja-JP" altLang="en-US" sz="1200" dirty="0">
                <a:solidFill>
                  <a:srgbClr val="FF0000"/>
                </a:solidFill>
              </a:rPr>
              <a:t>でサインイン</a:t>
            </a:r>
            <a:r>
              <a:rPr kumimoji="1" lang="ja-JP" altLang="en-US" sz="1200" dirty="0">
                <a:solidFill>
                  <a:srgbClr val="FF0000"/>
                </a:solidFill>
              </a:rPr>
              <a:t>する。</a:t>
            </a:r>
            <a:endParaRPr kumimoji="1" lang="en-US" altLang="ja-JP" sz="1200" dirty="0">
              <a:solidFill>
                <a:srgbClr val="FF0000"/>
              </a:solidFill>
            </a:endParaRPr>
          </a:p>
        </p:txBody>
      </p:sp>
      <p:cxnSp>
        <p:nvCxnSpPr>
          <p:cNvPr id="50" name="直線矢印コネクタ 49">
            <a:extLst>
              <a:ext uri="{FF2B5EF4-FFF2-40B4-BE49-F238E27FC236}">
                <a16:creationId xmlns:a16="http://schemas.microsoft.com/office/drawing/2014/main" id="{25094D54-0419-45A6-9564-5B9D2F47A014}"/>
              </a:ext>
            </a:extLst>
          </p:cNvPr>
          <p:cNvCxnSpPr>
            <a:cxnSpLocks/>
          </p:cNvCxnSpPr>
          <p:nvPr/>
        </p:nvCxnSpPr>
        <p:spPr>
          <a:xfrm flipV="1">
            <a:off x="317175" y="4808306"/>
            <a:ext cx="1381557" cy="1482885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BFE810A4-FC10-44DD-99E2-A9E12F346514}"/>
              </a:ext>
            </a:extLst>
          </p:cNvPr>
          <p:cNvSpPr txBox="1"/>
          <p:nvPr/>
        </p:nvSpPr>
        <p:spPr>
          <a:xfrm>
            <a:off x="7676579" y="4118960"/>
            <a:ext cx="4403355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</a:rPr>
              <a:t>下図の様なウインドウが表示　　　　されたら</a:t>
            </a:r>
            <a:r>
              <a:rPr kumimoji="1" lang="en-US" altLang="ja-JP" sz="1100" dirty="0">
                <a:solidFill>
                  <a:srgbClr val="FF0000"/>
                </a:solidFill>
              </a:rPr>
              <a:t>Visual Studio</a:t>
            </a:r>
            <a:r>
              <a:rPr kumimoji="1" lang="ja-JP" altLang="en-US" sz="1100" dirty="0">
                <a:solidFill>
                  <a:srgbClr val="FF0000"/>
                </a:solidFill>
              </a:rPr>
              <a:t>起動の</a:t>
            </a:r>
            <a:endParaRPr lang="en-US" altLang="ja-JP" sz="1100" dirty="0">
              <a:solidFill>
                <a:srgbClr val="FF0000"/>
              </a:solidFill>
            </a:endParaRPr>
          </a:p>
          <a:p>
            <a:r>
              <a:rPr kumimoji="1" lang="ja-JP" altLang="en-US" sz="1100" dirty="0">
                <a:solidFill>
                  <a:srgbClr val="FF0000"/>
                </a:solidFill>
              </a:rPr>
              <a:t>確認ができたことになる。</a:t>
            </a:r>
            <a:endParaRPr kumimoji="1" lang="en-US" altLang="ja-JP" sz="1100" dirty="0">
              <a:solidFill>
                <a:srgbClr val="FF0000"/>
              </a:solidFill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1118F841-11AF-4DB6-AA3E-77399A0B49ED}"/>
              </a:ext>
            </a:extLst>
          </p:cNvPr>
          <p:cNvSpPr txBox="1"/>
          <p:nvPr/>
        </p:nvSpPr>
        <p:spPr>
          <a:xfrm>
            <a:off x="6082766" y="5365743"/>
            <a:ext cx="4770874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solidFill>
                  <a:srgbClr val="FF0000"/>
                </a:solidFill>
              </a:rPr>
              <a:t>取りあえず </a:t>
            </a:r>
            <a:r>
              <a:rPr kumimoji="1" lang="en-US" altLang="ja-JP" sz="1050" dirty="0">
                <a:solidFill>
                  <a:srgbClr val="FF0000"/>
                </a:solidFill>
              </a:rPr>
              <a:t>Visual Studio </a:t>
            </a:r>
            <a:r>
              <a:rPr kumimoji="1" lang="ja-JP" altLang="en-US" sz="1050" dirty="0">
                <a:solidFill>
                  <a:srgbClr val="FF0000"/>
                </a:solidFill>
              </a:rPr>
              <a:t>を終了</a:t>
            </a:r>
            <a:endParaRPr kumimoji="1" lang="en-US" altLang="ja-JP" sz="1050" dirty="0">
              <a:solidFill>
                <a:srgbClr val="FF0000"/>
              </a:solidFill>
            </a:endParaRPr>
          </a:p>
          <a:p>
            <a:r>
              <a:rPr kumimoji="1" lang="ja-JP" altLang="en-US" sz="1050" dirty="0">
                <a:solidFill>
                  <a:srgbClr val="FF0000"/>
                </a:solidFill>
              </a:rPr>
              <a:t>するには、ウインドウ右上の「</a:t>
            </a:r>
            <a:r>
              <a:rPr kumimoji="1" lang="en-US" altLang="ja-JP" sz="1050" dirty="0">
                <a:solidFill>
                  <a:srgbClr val="FF0000"/>
                </a:solidFill>
              </a:rPr>
              <a:t>×</a:t>
            </a:r>
            <a:r>
              <a:rPr kumimoji="1" lang="ja-JP" altLang="en-US" sz="1050" dirty="0">
                <a:solidFill>
                  <a:srgbClr val="FF0000"/>
                </a:solidFill>
              </a:rPr>
              <a:t>」</a:t>
            </a:r>
            <a:endParaRPr kumimoji="1" lang="en-US" altLang="ja-JP" sz="1050" dirty="0">
              <a:solidFill>
                <a:srgbClr val="FF0000"/>
              </a:solidFill>
            </a:endParaRPr>
          </a:p>
          <a:p>
            <a:r>
              <a:rPr kumimoji="1" lang="ja-JP" altLang="en-US" sz="1050" dirty="0">
                <a:solidFill>
                  <a:srgbClr val="FF0000"/>
                </a:solidFill>
              </a:rPr>
              <a:t>印アイコンをクリックすれば良い。</a:t>
            </a:r>
            <a:endParaRPr kumimoji="1" lang="en-US" altLang="ja-JP" sz="1050" dirty="0">
              <a:solidFill>
                <a:srgbClr val="FF0000"/>
              </a:solidFill>
            </a:endParaRPr>
          </a:p>
          <a:p>
            <a:endParaRPr lang="en-US" altLang="ja-JP" sz="1050" dirty="0">
              <a:solidFill>
                <a:srgbClr val="FF0000"/>
              </a:solidFill>
            </a:endParaRP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37C9E720-8C96-715C-B02C-8E500F4051EC}"/>
              </a:ext>
            </a:extLst>
          </p:cNvPr>
          <p:cNvSpPr/>
          <p:nvPr/>
        </p:nvSpPr>
        <p:spPr>
          <a:xfrm>
            <a:off x="173556" y="6311060"/>
            <a:ext cx="287239" cy="316062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7E7EC561-C322-693F-2689-1899FA069681}"/>
              </a:ext>
            </a:extLst>
          </p:cNvPr>
          <p:cNvSpPr/>
          <p:nvPr/>
        </p:nvSpPr>
        <p:spPr>
          <a:xfrm>
            <a:off x="1836257" y="2957928"/>
            <a:ext cx="3567950" cy="316062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8BB92B0-E2C1-64B1-D573-7815069503C7}"/>
              </a:ext>
            </a:extLst>
          </p:cNvPr>
          <p:cNvSpPr txBox="1"/>
          <p:nvPr/>
        </p:nvSpPr>
        <p:spPr>
          <a:xfrm rot="18821306">
            <a:off x="-77618" y="5283420"/>
            <a:ext cx="2031325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solidFill>
                  <a:srgbClr val="FF0000"/>
                </a:solidFill>
              </a:rPr>
              <a:t>①スタートメニューを開く</a:t>
            </a:r>
            <a:endParaRPr kumimoji="1" lang="en-US" altLang="ja-JP" sz="1200" dirty="0">
              <a:solidFill>
                <a:srgbClr val="FF0000"/>
              </a:solidFill>
            </a:endParaRP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18D00199-74B7-74BA-85A7-F7D19A70AE2D}"/>
              </a:ext>
            </a:extLst>
          </p:cNvPr>
          <p:cNvCxnSpPr>
            <a:cxnSpLocks/>
          </p:cNvCxnSpPr>
          <p:nvPr/>
        </p:nvCxnSpPr>
        <p:spPr>
          <a:xfrm flipH="1">
            <a:off x="5408275" y="2729633"/>
            <a:ext cx="356679" cy="4244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FD08219-9FF1-7DB2-33DE-72E8D294FDB3}"/>
              </a:ext>
            </a:extLst>
          </p:cNvPr>
          <p:cNvSpPr txBox="1"/>
          <p:nvPr/>
        </p:nvSpPr>
        <p:spPr>
          <a:xfrm>
            <a:off x="5705640" y="2565143"/>
            <a:ext cx="1431802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</a:rPr>
              <a:t>②</a:t>
            </a:r>
            <a:r>
              <a:rPr kumimoji="1" lang="en-US" altLang="ja-JP" sz="1400" dirty="0">
                <a:solidFill>
                  <a:srgbClr val="FF0000"/>
                </a:solidFill>
              </a:rPr>
              <a:t>visual </a:t>
            </a:r>
            <a:r>
              <a:rPr kumimoji="1" lang="ja-JP" altLang="en-US" sz="1400" dirty="0">
                <a:solidFill>
                  <a:srgbClr val="FF0000"/>
                </a:solidFill>
              </a:rPr>
              <a:t>と入力</a:t>
            </a:r>
            <a:endParaRPr kumimoji="1" lang="en-US" altLang="ja-JP" sz="1400" dirty="0">
              <a:solidFill>
                <a:srgbClr val="FF0000"/>
              </a:solidFill>
            </a:endParaRP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AF3A71BB-2AF2-ED8A-5E2F-BA17139CD80D}"/>
              </a:ext>
            </a:extLst>
          </p:cNvPr>
          <p:cNvSpPr/>
          <p:nvPr/>
        </p:nvSpPr>
        <p:spPr>
          <a:xfrm>
            <a:off x="1836257" y="4124766"/>
            <a:ext cx="1605586" cy="316062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7C4C841F-6BC6-4D91-3BB9-14F8EE70F13A}"/>
              </a:ext>
            </a:extLst>
          </p:cNvPr>
          <p:cNvCxnSpPr>
            <a:cxnSpLocks/>
            <a:endCxn id="15" idx="3"/>
          </p:cNvCxnSpPr>
          <p:nvPr/>
        </p:nvCxnSpPr>
        <p:spPr>
          <a:xfrm flipH="1">
            <a:off x="3441843" y="3465762"/>
            <a:ext cx="2263797" cy="8170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DB59E41-7BBF-C131-0E52-E29341A5CD46}"/>
              </a:ext>
            </a:extLst>
          </p:cNvPr>
          <p:cNvSpPr txBox="1"/>
          <p:nvPr/>
        </p:nvSpPr>
        <p:spPr>
          <a:xfrm>
            <a:off x="5615569" y="3278198"/>
            <a:ext cx="1800493" cy="95410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</a:rPr>
              <a:t>③検索結果に表れた</a:t>
            </a:r>
            <a:endParaRPr kumimoji="1" lang="en-US" altLang="ja-JP" sz="1400" dirty="0">
              <a:solidFill>
                <a:srgbClr val="FF0000"/>
              </a:solidFill>
            </a:endParaRPr>
          </a:p>
          <a:p>
            <a:r>
              <a:rPr kumimoji="1" lang="en-US" altLang="ja-JP" sz="1400" dirty="0">
                <a:solidFill>
                  <a:srgbClr val="FF0000"/>
                </a:solidFill>
              </a:rPr>
              <a:t>Visual Studio 2022</a:t>
            </a:r>
          </a:p>
          <a:p>
            <a:r>
              <a:rPr kumimoji="1" lang="ja-JP" altLang="en-US" sz="1400" dirty="0">
                <a:solidFill>
                  <a:srgbClr val="FF0000"/>
                </a:solidFill>
              </a:rPr>
              <a:t>をダブルクリック</a:t>
            </a:r>
            <a:endParaRPr kumimoji="1" lang="en-US" altLang="ja-JP" sz="1400" dirty="0">
              <a:solidFill>
                <a:srgbClr val="FF0000"/>
              </a:solidFill>
            </a:endParaRPr>
          </a:p>
          <a:p>
            <a:r>
              <a:rPr kumimoji="1" lang="ja-JP" altLang="en-US" sz="1400" dirty="0">
                <a:solidFill>
                  <a:srgbClr val="FF0000"/>
                </a:solidFill>
              </a:rPr>
              <a:t>で起動。</a:t>
            </a:r>
            <a:endParaRPr kumimoji="1" lang="en-US" altLang="ja-JP" sz="1400" dirty="0">
              <a:solidFill>
                <a:srgbClr val="FF0000"/>
              </a:solidFill>
            </a:endParaRPr>
          </a:p>
        </p:txBody>
      </p:sp>
      <p:sp>
        <p:nvSpPr>
          <p:cNvPr id="20" name="矢印: 右 19">
            <a:extLst>
              <a:ext uri="{FF2B5EF4-FFF2-40B4-BE49-F238E27FC236}">
                <a16:creationId xmlns:a16="http://schemas.microsoft.com/office/drawing/2014/main" id="{9F825A7A-3AFA-22EB-219A-A71673B4E3F9}"/>
              </a:ext>
            </a:extLst>
          </p:cNvPr>
          <p:cNvSpPr/>
          <p:nvPr/>
        </p:nvSpPr>
        <p:spPr>
          <a:xfrm>
            <a:off x="7366829" y="3194605"/>
            <a:ext cx="540298" cy="542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DD2166A9-51A5-C379-4ACE-51786BD826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4082" y="2270284"/>
            <a:ext cx="3510615" cy="17896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矢印: 右 22">
            <a:extLst>
              <a:ext uri="{FF2B5EF4-FFF2-40B4-BE49-F238E27FC236}">
                <a16:creationId xmlns:a16="http://schemas.microsoft.com/office/drawing/2014/main" id="{2B7B2D0C-2D08-5103-28BD-BFABE968C730}"/>
              </a:ext>
            </a:extLst>
          </p:cNvPr>
          <p:cNvSpPr/>
          <p:nvPr/>
        </p:nvSpPr>
        <p:spPr>
          <a:xfrm rot="5400000">
            <a:off x="9625275" y="3926975"/>
            <a:ext cx="523219" cy="542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7A8671D9-9FB3-981A-364C-6CC56694AA50}"/>
              </a:ext>
            </a:extLst>
          </p:cNvPr>
          <p:cNvSpPr/>
          <p:nvPr/>
        </p:nvSpPr>
        <p:spPr>
          <a:xfrm>
            <a:off x="10231048" y="2830641"/>
            <a:ext cx="1245185" cy="316062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C60A5196-46DE-CD57-141F-A1FF8DA4CC0A}"/>
              </a:ext>
            </a:extLst>
          </p:cNvPr>
          <p:cNvSpPr txBox="1"/>
          <p:nvPr/>
        </p:nvSpPr>
        <p:spPr>
          <a:xfrm>
            <a:off x="10060844" y="2609342"/>
            <a:ext cx="1630773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solidFill>
                  <a:srgbClr val="FF0000"/>
                </a:solidFill>
              </a:rPr>
              <a:t>クリックしてサインイン</a:t>
            </a:r>
            <a:endParaRPr kumimoji="1" lang="en-US" altLang="ja-JP" sz="1000" dirty="0">
              <a:solidFill>
                <a:srgbClr val="FF0000"/>
              </a:solidFill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72DCE079-90D1-23B7-EBB5-54AB40E0719D}"/>
              </a:ext>
            </a:extLst>
          </p:cNvPr>
          <p:cNvSpPr txBox="1"/>
          <p:nvPr/>
        </p:nvSpPr>
        <p:spPr>
          <a:xfrm>
            <a:off x="8059617" y="6628276"/>
            <a:ext cx="650867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</a:rPr>
              <a:t>◆次に、改造版</a:t>
            </a:r>
            <a:r>
              <a:rPr kumimoji="1" lang="en-US" altLang="ja-JP" sz="1100" dirty="0">
                <a:solidFill>
                  <a:srgbClr val="FF0000"/>
                </a:solidFill>
              </a:rPr>
              <a:t>DX</a:t>
            </a:r>
            <a:r>
              <a:rPr kumimoji="1" lang="ja-JP" altLang="en-US" sz="1100" dirty="0">
                <a:solidFill>
                  <a:srgbClr val="FF0000"/>
                </a:solidFill>
              </a:rPr>
              <a:t>ライブラリをインストールしよう！</a:t>
            </a:r>
            <a:endParaRPr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411632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図 28">
            <a:extLst>
              <a:ext uri="{FF2B5EF4-FFF2-40B4-BE49-F238E27FC236}">
                <a16:creationId xmlns:a16="http://schemas.microsoft.com/office/drawing/2014/main" id="{9D8C60A1-C607-3AC1-1DFA-8D101ED34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8540" y="4228547"/>
            <a:ext cx="1980555" cy="9836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7BECD06C-181B-7963-C9D8-B604A2AB6CC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1145" y="2519936"/>
            <a:ext cx="2961798" cy="4533549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029DE1BE-2CCB-F098-34F9-5421F443B68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102" y="2398917"/>
            <a:ext cx="4645916" cy="4825468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D4FCB0F-2E7A-4EE1-AA21-59BC072F1471}"/>
              </a:ext>
            </a:extLst>
          </p:cNvPr>
          <p:cNvSpPr txBox="1"/>
          <p:nvPr/>
        </p:nvSpPr>
        <p:spPr>
          <a:xfrm>
            <a:off x="177062" y="101602"/>
            <a:ext cx="118378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latin typeface="+mn-ea"/>
              </a:rPr>
              <a:t>2. </a:t>
            </a:r>
            <a:r>
              <a:rPr kumimoji="1" lang="ja-JP" altLang="en-US" sz="4400" b="1" dirty="0">
                <a:latin typeface="+mn-ea"/>
              </a:rPr>
              <a:t>授業用改造版</a:t>
            </a:r>
            <a:r>
              <a:rPr kumimoji="1" lang="en-US" altLang="ja-JP" sz="4400" b="1" dirty="0">
                <a:latin typeface="+mn-ea"/>
              </a:rPr>
              <a:t>DX</a:t>
            </a:r>
            <a:r>
              <a:rPr kumimoji="1" lang="ja-JP" altLang="en-US" sz="4400" b="1" dirty="0">
                <a:latin typeface="+mn-ea"/>
              </a:rPr>
              <a:t>ライブラリのインストール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175A7E8-6814-4A05-8C28-336BE1B9D933}"/>
              </a:ext>
            </a:extLst>
          </p:cNvPr>
          <p:cNvSpPr txBox="1"/>
          <p:nvPr/>
        </p:nvSpPr>
        <p:spPr>
          <a:xfrm>
            <a:off x="354125" y="871043"/>
            <a:ext cx="118378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・改造版</a:t>
            </a:r>
            <a:r>
              <a:rPr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DX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ライブラリは </a:t>
            </a:r>
            <a:r>
              <a:rPr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  <a:hlinkClick r:id="rId5"/>
              </a:rPr>
              <a:t>http://www.ohshiro.tuis.ac.jp/~ohshiro/gamesoft/DxLib_VC.zip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からのダウンロードする。そして、ダウンロードした「</a:t>
            </a:r>
            <a:r>
              <a:rPr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DxLib_VC.zip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」ファイルの中にある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「</a:t>
            </a:r>
            <a:r>
              <a:rPr lang="en-US" altLang="ja-JP" sz="20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DxLib_VC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」フォルダを「</a:t>
            </a:r>
            <a:r>
              <a:rPr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C:\Program Files (x86)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」フォルダ内へコピーする。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15D6800-AA53-4958-B4C2-99E656B5617C}"/>
              </a:ext>
            </a:extLst>
          </p:cNvPr>
          <p:cNvSpPr txBox="1"/>
          <p:nvPr/>
        </p:nvSpPr>
        <p:spPr>
          <a:xfrm>
            <a:off x="177062" y="1969615"/>
            <a:ext cx="6503703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solidFill>
                  <a:srgbClr val="FF0000"/>
                </a:solidFill>
              </a:rPr>
              <a:t>①ダウンロードした 「</a:t>
            </a:r>
            <a:r>
              <a:rPr kumimoji="1" lang="en-US" altLang="ja-JP" sz="1200" dirty="0">
                <a:solidFill>
                  <a:srgbClr val="FF0000"/>
                </a:solidFill>
              </a:rPr>
              <a:t>DxLib_VC.zip</a:t>
            </a:r>
            <a:r>
              <a:rPr kumimoji="1" lang="ja-JP" altLang="en-US" sz="1200" dirty="0">
                <a:solidFill>
                  <a:srgbClr val="FF0000"/>
                </a:solidFill>
              </a:rPr>
              <a:t>」</a:t>
            </a:r>
            <a:r>
              <a:rPr kumimoji="1" lang="en-US" altLang="ja-JP" sz="1200" dirty="0">
                <a:solidFill>
                  <a:srgbClr val="FF0000"/>
                </a:solidFill>
              </a:rPr>
              <a:t> </a:t>
            </a:r>
            <a:r>
              <a:rPr kumimoji="1" lang="ja-JP" altLang="en-US" sz="1200" dirty="0">
                <a:solidFill>
                  <a:srgbClr val="FF0000"/>
                </a:solidFill>
              </a:rPr>
              <a:t>を開き、「</a:t>
            </a:r>
            <a:r>
              <a:rPr kumimoji="1" lang="en-US" altLang="ja-JP" sz="1200" dirty="0" err="1">
                <a:solidFill>
                  <a:srgbClr val="FF0000"/>
                </a:solidFill>
              </a:rPr>
              <a:t>DxLib_VC</a:t>
            </a:r>
            <a:r>
              <a:rPr kumimoji="1" lang="ja-JP" altLang="en-US" sz="1200" dirty="0">
                <a:solidFill>
                  <a:srgbClr val="FF0000"/>
                </a:solidFill>
              </a:rPr>
              <a:t>」フォルダを表示する。</a:t>
            </a:r>
            <a:endParaRPr kumimoji="1" lang="en-US" altLang="ja-JP" sz="1200" dirty="0">
              <a:solidFill>
                <a:srgbClr val="FF0000"/>
              </a:solidFill>
            </a:endParaRPr>
          </a:p>
          <a:p>
            <a:r>
              <a:rPr kumimoji="1" lang="ja-JP" altLang="en-US" sz="1200" dirty="0">
                <a:solidFill>
                  <a:srgbClr val="FF0000"/>
                </a:solidFill>
              </a:rPr>
              <a:t>②別ウインドウで「</a:t>
            </a:r>
            <a:r>
              <a:rPr lang="en-US" altLang="ja-JP" sz="1200" dirty="0">
                <a:solidFill>
                  <a:srgbClr val="FF0000"/>
                </a:solidFill>
              </a:rPr>
              <a:t>PC</a:t>
            </a:r>
            <a:r>
              <a:rPr kumimoji="1" lang="ja-JP" altLang="en-US" sz="1200" dirty="0">
                <a:solidFill>
                  <a:srgbClr val="FF0000"/>
                </a:solidFill>
              </a:rPr>
              <a:t>」→「</a:t>
            </a:r>
            <a:r>
              <a:rPr lang="en-US" altLang="ja-JP" sz="1200" dirty="0">
                <a:solidFill>
                  <a:srgbClr val="FF0000"/>
                </a:solidFill>
              </a:rPr>
              <a:t>C</a:t>
            </a:r>
            <a:r>
              <a:rPr lang="ja-JP" altLang="en-US" sz="1200" dirty="0">
                <a:solidFill>
                  <a:srgbClr val="FF0000"/>
                </a:solidFill>
              </a:rPr>
              <a:t>ドライブ</a:t>
            </a:r>
            <a:r>
              <a:rPr kumimoji="1" lang="ja-JP" altLang="en-US" sz="1200" dirty="0">
                <a:solidFill>
                  <a:srgbClr val="FF0000"/>
                </a:solidFill>
              </a:rPr>
              <a:t>」→「</a:t>
            </a:r>
            <a:r>
              <a:rPr kumimoji="1" lang="en-US" altLang="ja-JP" sz="1200" dirty="0">
                <a:solidFill>
                  <a:srgbClr val="FF0000"/>
                </a:solidFill>
              </a:rPr>
              <a:t>Program Files (x86)</a:t>
            </a:r>
            <a:r>
              <a:rPr kumimoji="1" lang="ja-JP" altLang="en-US" sz="1200" dirty="0">
                <a:solidFill>
                  <a:srgbClr val="FF0000"/>
                </a:solidFill>
              </a:rPr>
              <a:t>」フォルダを表示する。</a:t>
            </a:r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CACF11BB-6053-49D1-8B15-73D79D72A052}"/>
              </a:ext>
            </a:extLst>
          </p:cNvPr>
          <p:cNvSpPr/>
          <p:nvPr/>
        </p:nvSpPr>
        <p:spPr>
          <a:xfrm>
            <a:off x="1367845" y="3293053"/>
            <a:ext cx="615068" cy="253499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89231C16-27E8-403E-B072-4C150DEEF97B}"/>
              </a:ext>
            </a:extLst>
          </p:cNvPr>
          <p:cNvCxnSpPr>
            <a:cxnSpLocks/>
            <a:stCxn id="23" idx="3"/>
          </p:cNvCxnSpPr>
          <p:nvPr/>
        </p:nvCxnSpPr>
        <p:spPr>
          <a:xfrm>
            <a:off x="1982913" y="3419803"/>
            <a:ext cx="243853" cy="52517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0F2311A5-3CAB-4116-B888-E9E4B9BA8021}"/>
              </a:ext>
            </a:extLst>
          </p:cNvPr>
          <p:cNvSpPr/>
          <p:nvPr/>
        </p:nvSpPr>
        <p:spPr>
          <a:xfrm>
            <a:off x="2208467" y="2522692"/>
            <a:ext cx="2804323" cy="215721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50DCB588-49A9-4243-BF0D-009B2E3C26ED}"/>
              </a:ext>
            </a:extLst>
          </p:cNvPr>
          <p:cNvSpPr txBox="1"/>
          <p:nvPr/>
        </p:nvSpPr>
        <p:spPr>
          <a:xfrm>
            <a:off x="1160911" y="3589681"/>
            <a:ext cx="1210588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1000" dirty="0">
                <a:solidFill>
                  <a:srgbClr val="FF0000"/>
                </a:solidFill>
              </a:rPr>
              <a:t>①ダウンロード</a:t>
            </a:r>
            <a:endParaRPr kumimoji="1" lang="en-US" altLang="ja-JP" sz="1000" dirty="0">
              <a:solidFill>
                <a:srgbClr val="FF0000"/>
              </a:solidFill>
            </a:endParaRPr>
          </a:p>
          <a:p>
            <a:r>
              <a:rPr kumimoji="1" lang="ja-JP" altLang="en-US" sz="1000" dirty="0">
                <a:solidFill>
                  <a:srgbClr val="FF0000"/>
                </a:solidFill>
              </a:rPr>
              <a:t>　した</a:t>
            </a:r>
            <a:r>
              <a:rPr lang="en-US" altLang="ja-JP" sz="1000" dirty="0">
                <a:solidFill>
                  <a:srgbClr val="FF0000"/>
                </a:solidFill>
              </a:rPr>
              <a:t>zip</a:t>
            </a:r>
            <a:r>
              <a:rPr kumimoji="1" lang="ja-JP" altLang="en-US" sz="1000" dirty="0">
                <a:solidFill>
                  <a:srgbClr val="FF0000"/>
                </a:solidFill>
              </a:rPr>
              <a:t>ファイ</a:t>
            </a:r>
            <a:endParaRPr kumimoji="1" lang="en-US" altLang="ja-JP" sz="1000" dirty="0">
              <a:solidFill>
                <a:srgbClr val="FF0000"/>
              </a:solidFill>
            </a:endParaRPr>
          </a:p>
          <a:p>
            <a:r>
              <a:rPr kumimoji="1" lang="ja-JP" altLang="en-US" sz="1000" dirty="0">
                <a:solidFill>
                  <a:srgbClr val="FF0000"/>
                </a:solidFill>
              </a:rPr>
              <a:t>　ルをダブルク</a:t>
            </a:r>
            <a:endParaRPr lang="en-US" altLang="ja-JP" sz="1000" dirty="0">
              <a:solidFill>
                <a:srgbClr val="FF0000"/>
              </a:solidFill>
            </a:endParaRPr>
          </a:p>
          <a:p>
            <a:r>
              <a:rPr kumimoji="1" lang="ja-JP" altLang="en-US" sz="1000" dirty="0">
                <a:solidFill>
                  <a:srgbClr val="FF0000"/>
                </a:solidFill>
              </a:rPr>
              <a:t>　リックで開く。</a:t>
            </a:r>
            <a:endParaRPr kumimoji="1" lang="en-US" altLang="ja-JP" sz="1000" dirty="0">
              <a:solidFill>
                <a:srgbClr val="FF0000"/>
              </a:solidFill>
            </a:endParaRPr>
          </a:p>
        </p:txBody>
      </p:sp>
      <p:sp>
        <p:nvSpPr>
          <p:cNvPr id="33" name="四角形: 角を丸くする 32">
            <a:extLst>
              <a:ext uri="{FF2B5EF4-FFF2-40B4-BE49-F238E27FC236}">
                <a16:creationId xmlns:a16="http://schemas.microsoft.com/office/drawing/2014/main" id="{4A9DB030-D864-4D9F-9800-DF9123D3B662}"/>
              </a:ext>
            </a:extLst>
          </p:cNvPr>
          <p:cNvSpPr/>
          <p:nvPr/>
        </p:nvSpPr>
        <p:spPr>
          <a:xfrm>
            <a:off x="3066811" y="3277958"/>
            <a:ext cx="525904" cy="219642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22DD6B5C-C961-48C4-8D3D-E0CBBF38D2F0}"/>
              </a:ext>
            </a:extLst>
          </p:cNvPr>
          <p:cNvSpPr txBox="1"/>
          <p:nvPr/>
        </p:nvSpPr>
        <p:spPr>
          <a:xfrm>
            <a:off x="3101928" y="3529205"/>
            <a:ext cx="1702145" cy="1061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900" dirty="0">
                <a:solidFill>
                  <a:srgbClr val="FF0000"/>
                </a:solidFill>
              </a:rPr>
              <a:t>開いたウインドウ内に「</a:t>
            </a:r>
            <a:r>
              <a:rPr kumimoji="1" lang="en-US" altLang="ja-JP" sz="900" dirty="0" err="1">
                <a:solidFill>
                  <a:srgbClr val="FF0000"/>
                </a:solidFill>
              </a:rPr>
              <a:t>DXLib_VC</a:t>
            </a:r>
            <a:r>
              <a:rPr kumimoji="1" lang="ja-JP" altLang="en-US" sz="900" dirty="0">
                <a:solidFill>
                  <a:srgbClr val="FF0000"/>
                </a:solidFill>
              </a:rPr>
              <a:t>」</a:t>
            </a:r>
            <a:endParaRPr kumimoji="1" lang="en-US" altLang="ja-JP" sz="900" dirty="0">
              <a:solidFill>
                <a:srgbClr val="FF0000"/>
              </a:solidFill>
            </a:endParaRPr>
          </a:p>
          <a:p>
            <a:r>
              <a:rPr kumimoji="1" lang="ja-JP" altLang="en-US" sz="900" dirty="0">
                <a:solidFill>
                  <a:srgbClr val="FF0000"/>
                </a:solidFill>
              </a:rPr>
              <a:t>フォルダが見えている。</a:t>
            </a:r>
            <a:endParaRPr kumimoji="1" lang="en-US" altLang="ja-JP" sz="900" dirty="0">
              <a:solidFill>
                <a:srgbClr val="FF0000"/>
              </a:solidFill>
            </a:endParaRPr>
          </a:p>
          <a:p>
            <a:endParaRPr lang="en-US" altLang="ja-JP" sz="900" dirty="0">
              <a:solidFill>
                <a:srgbClr val="FF0000"/>
              </a:solidFill>
            </a:endParaRPr>
          </a:p>
          <a:p>
            <a:r>
              <a:rPr kumimoji="1" lang="ja-JP" altLang="en-US" sz="900" dirty="0">
                <a:solidFill>
                  <a:srgbClr val="FF0000"/>
                </a:solidFill>
              </a:rPr>
              <a:t>このウインドウは</a:t>
            </a:r>
            <a:endParaRPr kumimoji="1" lang="en-US" altLang="ja-JP" sz="900" dirty="0">
              <a:solidFill>
                <a:srgbClr val="FF0000"/>
              </a:solidFill>
            </a:endParaRPr>
          </a:p>
          <a:p>
            <a:r>
              <a:rPr kumimoji="1" lang="ja-JP" altLang="en-US" sz="900" dirty="0">
                <a:solidFill>
                  <a:srgbClr val="FF0000"/>
                </a:solidFill>
              </a:rPr>
              <a:t>開いたままにして</a:t>
            </a:r>
            <a:endParaRPr kumimoji="1" lang="en-US" altLang="ja-JP" sz="900" dirty="0">
              <a:solidFill>
                <a:srgbClr val="FF0000"/>
              </a:solidFill>
            </a:endParaRPr>
          </a:p>
          <a:p>
            <a:r>
              <a:rPr kumimoji="1" lang="ja-JP" altLang="en-US" sz="900" dirty="0">
                <a:solidFill>
                  <a:srgbClr val="FF0000"/>
                </a:solidFill>
              </a:rPr>
              <a:t>おく。</a:t>
            </a:r>
            <a:endParaRPr kumimoji="1" lang="en-US" altLang="ja-JP" sz="900" dirty="0">
              <a:solidFill>
                <a:srgbClr val="FF0000"/>
              </a:solidFill>
            </a:endParaRPr>
          </a:p>
        </p:txBody>
      </p:sp>
      <p:sp>
        <p:nvSpPr>
          <p:cNvPr id="35" name="四角形: 角を丸くする 34">
            <a:extLst>
              <a:ext uri="{FF2B5EF4-FFF2-40B4-BE49-F238E27FC236}">
                <a16:creationId xmlns:a16="http://schemas.microsoft.com/office/drawing/2014/main" id="{337678B6-AEFF-4822-BD8B-E74FF3587952}"/>
              </a:ext>
            </a:extLst>
          </p:cNvPr>
          <p:cNvSpPr/>
          <p:nvPr/>
        </p:nvSpPr>
        <p:spPr>
          <a:xfrm>
            <a:off x="548013" y="6228880"/>
            <a:ext cx="448362" cy="160539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3D9192E3-AD7D-403A-88E7-FF76E39FB2D6}"/>
              </a:ext>
            </a:extLst>
          </p:cNvPr>
          <p:cNvCxnSpPr>
            <a:cxnSpLocks/>
            <a:stCxn id="35" idx="3"/>
          </p:cNvCxnSpPr>
          <p:nvPr/>
        </p:nvCxnSpPr>
        <p:spPr>
          <a:xfrm flipV="1">
            <a:off x="996375" y="5907206"/>
            <a:ext cx="379308" cy="401944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7" name="四角形: 角を丸くする 36">
            <a:extLst>
              <a:ext uri="{FF2B5EF4-FFF2-40B4-BE49-F238E27FC236}">
                <a16:creationId xmlns:a16="http://schemas.microsoft.com/office/drawing/2014/main" id="{23C4D746-8640-4848-80DC-A7E92910509F}"/>
              </a:ext>
            </a:extLst>
          </p:cNvPr>
          <p:cNvSpPr/>
          <p:nvPr/>
        </p:nvSpPr>
        <p:spPr>
          <a:xfrm>
            <a:off x="1375683" y="5621438"/>
            <a:ext cx="700290" cy="30579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E6D3FB8F-5651-4C50-BA29-FA75079EA72C}"/>
              </a:ext>
            </a:extLst>
          </p:cNvPr>
          <p:cNvSpPr/>
          <p:nvPr/>
        </p:nvSpPr>
        <p:spPr>
          <a:xfrm>
            <a:off x="2215574" y="4847843"/>
            <a:ext cx="2742422" cy="20101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四角形: 角を丸くする 39">
            <a:extLst>
              <a:ext uri="{FF2B5EF4-FFF2-40B4-BE49-F238E27FC236}">
                <a16:creationId xmlns:a16="http://schemas.microsoft.com/office/drawing/2014/main" id="{F8865772-762F-445D-9808-34CE5DA31B0B}"/>
              </a:ext>
            </a:extLst>
          </p:cNvPr>
          <p:cNvSpPr/>
          <p:nvPr/>
        </p:nvSpPr>
        <p:spPr>
          <a:xfrm>
            <a:off x="3114990" y="6316302"/>
            <a:ext cx="627846" cy="150846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0F163F8B-93B6-4AE7-81FC-65F91C9601A3}"/>
              </a:ext>
            </a:extLst>
          </p:cNvPr>
          <p:cNvSpPr/>
          <p:nvPr/>
        </p:nvSpPr>
        <p:spPr>
          <a:xfrm>
            <a:off x="548013" y="4866917"/>
            <a:ext cx="1604167" cy="707886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F6F22707-99D5-4C2E-83E0-42C70F2A8AEC}"/>
              </a:ext>
            </a:extLst>
          </p:cNvPr>
          <p:cNvSpPr txBox="1"/>
          <p:nvPr/>
        </p:nvSpPr>
        <p:spPr>
          <a:xfrm>
            <a:off x="520739" y="4913552"/>
            <a:ext cx="1555234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1000" dirty="0">
                <a:solidFill>
                  <a:srgbClr val="FF0000"/>
                </a:solidFill>
              </a:rPr>
              <a:t>②新しいウインドウで</a:t>
            </a:r>
            <a:endParaRPr kumimoji="1" lang="en-US" altLang="ja-JP" sz="1000" dirty="0">
              <a:solidFill>
                <a:srgbClr val="FF0000"/>
              </a:solidFill>
            </a:endParaRPr>
          </a:p>
          <a:p>
            <a:r>
              <a:rPr kumimoji="1" lang="ja-JP" altLang="en-US" sz="1000" dirty="0">
                <a:solidFill>
                  <a:srgbClr val="FF0000"/>
                </a:solidFill>
              </a:rPr>
              <a:t>　「</a:t>
            </a:r>
            <a:r>
              <a:rPr kumimoji="1" lang="en-US" altLang="ja-JP" sz="1000" dirty="0">
                <a:solidFill>
                  <a:srgbClr val="FF0000"/>
                </a:solidFill>
              </a:rPr>
              <a:t>PC</a:t>
            </a:r>
            <a:r>
              <a:rPr kumimoji="1" lang="ja-JP" altLang="en-US" sz="1000" dirty="0">
                <a:solidFill>
                  <a:srgbClr val="FF0000"/>
                </a:solidFill>
              </a:rPr>
              <a:t>」をクリック。</a:t>
            </a:r>
            <a:endParaRPr kumimoji="1" lang="en-US" altLang="ja-JP" sz="1000" dirty="0">
              <a:solidFill>
                <a:srgbClr val="FF0000"/>
              </a:solidFill>
            </a:endParaRPr>
          </a:p>
          <a:p>
            <a:r>
              <a:rPr kumimoji="1" lang="ja-JP" altLang="en-US" sz="1000" dirty="0">
                <a:solidFill>
                  <a:srgbClr val="FF0000"/>
                </a:solidFill>
              </a:rPr>
              <a:t>　表示された「</a:t>
            </a:r>
            <a:r>
              <a:rPr kumimoji="1" lang="en-US" altLang="ja-JP" sz="1000" dirty="0">
                <a:solidFill>
                  <a:srgbClr val="FF0000"/>
                </a:solidFill>
              </a:rPr>
              <a:t>C</a:t>
            </a:r>
            <a:r>
              <a:rPr kumimoji="1" lang="ja-JP" altLang="en-US" sz="1000" dirty="0">
                <a:solidFill>
                  <a:srgbClr val="FF0000"/>
                </a:solidFill>
              </a:rPr>
              <a:t>ドライ</a:t>
            </a:r>
            <a:endParaRPr kumimoji="1" lang="en-US" altLang="ja-JP" sz="1000" dirty="0">
              <a:solidFill>
                <a:srgbClr val="FF0000"/>
              </a:solidFill>
            </a:endParaRPr>
          </a:p>
          <a:p>
            <a:r>
              <a:rPr kumimoji="1" lang="ja-JP" altLang="en-US" sz="1000" dirty="0">
                <a:solidFill>
                  <a:srgbClr val="FF0000"/>
                </a:solidFill>
              </a:rPr>
              <a:t>　ブ」を開く。</a:t>
            </a:r>
            <a:endParaRPr kumimoji="1" lang="en-US" altLang="ja-JP" sz="1000" dirty="0">
              <a:solidFill>
                <a:srgbClr val="FF0000"/>
              </a:solidFill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EFACE484-4762-4FFF-A74E-8D35FBA19C01}"/>
              </a:ext>
            </a:extLst>
          </p:cNvPr>
          <p:cNvSpPr/>
          <p:nvPr/>
        </p:nvSpPr>
        <p:spPr>
          <a:xfrm>
            <a:off x="2632083" y="5734729"/>
            <a:ext cx="1727154" cy="434829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A3544F83-0123-42D0-8942-D6B65774FAB6}"/>
              </a:ext>
            </a:extLst>
          </p:cNvPr>
          <p:cNvSpPr txBox="1"/>
          <p:nvPr/>
        </p:nvSpPr>
        <p:spPr>
          <a:xfrm>
            <a:off x="2730218" y="5774337"/>
            <a:ext cx="1454244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900" dirty="0">
                <a:solidFill>
                  <a:srgbClr val="FF0000"/>
                </a:solidFill>
              </a:rPr>
              <a:t>開いたウインドウ内に「</a:t>
            </a:r>
            <a:r>
              <a:rPr lang="en-US" altLang="ja-JP" sz="900" dirty="0">
                <a:solidFill>
                  <a:srgbClr val="FF0000"/>
                </a:solidFill>
              </a:rPr>
              <a:t>Program Files (x86)</a:t>
            </a:r>
            <a:r>
              <a:rPr kumimoji="1" lang="ja-JP" altLang="en-US" sz="900" dirty="0">
                <a:solidFill>
                  <a:srgbClr val="FF0000"/>
                </a:solidFill>
              </a:rPr>
              <a:t>」</a:t>
            </a:r>
            <a:endParaRPr kumimoji="1" lang="en-US" altLang="ja-JP" sz="900" dirty="0">
              <a:solidFill>
                <a:srgbClr val="FF0000"/>
              </a:solidFill>
            </a:endParaRPr>
          </a:p>
          <a:p>
            <a:r>
              <a:rPr kumimoji="1" lang="ja-JP" altLang="en-US" sz="900" dirty="0">
                <a:solidFill>
                  <a:srgbClr val="FF0000"/>
                </a:solidFill>
              </a:rPr>
              <a:t>フォルダが見えている。</a:t>
            </a:r>
            <a:endParaRPr kumimoji="1" lang="en-US" altLang="ja-JP" sz="900" dirty="0">
              <a:solidFill>
                <a:srgbClr val="FF0000"/>
              </a:solidFill>
            </a:endParaRPr>
          </a:p>
        </p:txBody>
      </p:sp>
      <p:sp>
        <p:nvSpPr>
          <p:cNvPr id="44" name="矢印: 右 43">
            <a:extLst>
              <a:ext uri="{FF2B5EF4-FFF2-40B4-BE49-F238E27FC236}">
                <a16:creationId xmlns:a16="http://schemas.microsoft.com/office/drawing/2014/main" id="{E7F3F434-E500-43F0-A899-684706F8EFAE}"/>
              </a:ext>
            </a:extLst>
          </p:cNvPr>
          <p:cNvSpPr/>
          <p:nvPr/>
        </p:nvSpPr>
        <p:spPr>
          <a:xfrm>
            <a:off x="5253245" y="4394735"/>
            <a:ext cx="1259484" cy="542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CE2FF1DC-E81D-42C2-BEFD-2240DD8D45D4}"/>
              </a:ext>
            </a:extLst>
          </p:cNvPr>
          <p:cNvSpPr txBox="1"/>
          <p:nvPr/>
        </p:nvSpPr>
        <p:spPr>
          <a:xfrm>
            <a:off x="6512729" y="2058271"/>
            <a:ext cx="362150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solidFill>
                  <a:srgbClr val="FF0000"/>
                </a:solidFill>
              </a:rPr>
              <a:t>③「</a:t>
            </a:r>
            <a:r>
              <a:rPr kumimoji="1" lang="en-US" altLang="ja-JP" sz="1200" dirty="0" err="1">
                <a:solidFill>
                  <a:srgbClr val="FF0000"/>
                </a:solidFill>
              </a:rPr>
              <a:t>DxLib_VC</a:t>
            </a:r>
            <a:r>
              <a:rPr kumimoji="1" lang="ja-JP" altLang="en-US" sz="1200" dirty="0">
                <a:solidFill>
                  <a:srgbClr val="FF0000"/>
                </a:solidFill>
              </a:rPr>
              <a:t>」フォルダを、</a:t>
            </a:r>
            <a:r>
              <a:rPr kumimoji="1" lang="en-US" altLang="ja-JP" sz="1200" dirty="0">
                <a:solidFill>
                  <a:srgbClr val="FF0000"/>
                </a:solidFill>
              </a:rPr>
              <a:t>C</a:t>
            </a:r>
            <a:r>
              <a:rPr kumimoji="1" lang="ja-JP" altLang="en-US" sz="1200" dirty="0">
                <a:solidFill>
                  <a:srgbClr val="FF0000"/>
                </a:solidFill>
              </a:rPr>
              <a:t>ドライブ直下の</a:t>
            </a:r>
            <a:endParaRPr kumimoji="1" lang="en-US" altLang="ja-JP" sz="1200" dirty="0">
              <a:solidFill>
                <a:srgbClr val="FF0000"/>
              </a:solidFill>
            </a:endParaRPr>
          </a:p>
          <a:p>
            <a:r>
              <a:rPr kumimoji="1" lang="ja-JP" altLang="en-US" sz="1200" dirty="0">
                <a:solidFill>
                  <a:srgbClr val="FF0000"/>
                </a:solidFill>
              </a:rPr>
              <a:t>　「</a:t>
            </a:r>
            <a:r>
              <a:rPr kumimoji="1" lang="en-US" altLang="ja-JP" sz="1200" dirty="0">
                <a:solidFill>
                  <a:srgbClr val="FF0000"/>
                </a:solidFill>
              </a:rPr>
              <a:t>Program  Files (x86)</a:t>
            </a:r>
            <a:r>
              <a:rPr kumimoji="1" lang="ja-JP" altLang="en-US" sz="1200" dirty="0">
                <a:solidFill>
                  <a:srgbClr val="FF0000"/>
                </a:solidFill>
              </a:rPr>
              <a:t>」フォルダ内へコピー。</a:t>
            </a:r>
          </a:p>
        </p:txBody>
      </p:sp>
      <p:sp>
        <p:nvSpPr>
          <p:cNvPr id="49" name="四角形: 角を丸くする 48">
            <a:extLst>
              <a:ext uri="{FF2B5EF4-FFF2-40B4-BE49-F238E27FC236}">
                <a16:creationId xmlns:a16="http://schemas.microsoft.com/office/drawing/2014/main" id="{69836C50-E4B8-4D6E-B05E-43FE6D64476B}"/>
              </a:ext>
            </a:extLst>
          </p:cNvPr>
          <p:cNvSpPr/>
          <p:nvPr/>
        </p:nvSpPr>
        <p:spPr>
          <a:xfrm>
            <a:off x="7602682" y="3350032"/>
            <a:ext cx="525904" cy="219642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5" name="四角形: 角を丸くする 54">
            <a:extLst>
              <a:ext uri="{FF2B5EF4-FFF2-40B4-BE49-F238E27FC236}">
                <a16:creationId xmlns:a16="http://schemas.microsoft.com/office/drawing/2014/main" id="{CF141075-74AA-4A47-AE8F-6F7C6D185F83}"/>
              </a:ext>
            </a:extLst>
          </p:cNvPr>
          <p:cNvSpPr/>
          <p:nvPr/>
        </p:nvSpPr>
        <p:spPr>
          <a:xfrm>
            <a:off x="7660331" y="6412707"/>
            <a:ext cx="764477" cy="162753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56" name="直線矢印コネクタ 55">
            <a:extLst>
              <a:ext uri="{FF2B5EF4-FFF2-40B4-BE49-F238E27FC236}">
                <a16:creationId xmlns:a16="http://schemas.microsoft.com/office/drawing/2014/main" id="{F17845F4-BC0A-4CA1-A721-1BFD4BD61A33}"/>
              </a:ext>
            </a:extLst>
          </p:cNvPr>
          <p:cNvCxnSpPr>
            <a:cxnSpLocks/>
            <a:stCxn id="49" idx="2"/>
            <a:endCxn id="55" idx="0"/>
          </p:cNvCxnSpPr>
          <p:nvPr/>
        </p:nvCxnSpPr>
        <p:spPr>
          <a:xfrm>
            <a:off x="7865634" y="3569674"/>
            <a:ext cx="176936" cy="2843033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FCB8ABBA-8966-4B2C-A588-1CF1A601931A}"/>
              </a:ext>
            </a:extLst>
          </p:cNvPr>
          <p:cNvSpPr/>
          <p:nvPr/>
        </p:nvSpPr>
        <p:spPr>
          <a:xfrm>
            <a:off x="7012492" y="3712080"/>
            <a:ext cx="2665937" cy="778616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7D19F9C3-C343-482D-BE09-D947387053F1}"/>
              </a:ext>
            </a:extLst>
          </p:cNvPr>
          <p:cNvSpPr txBox="1"/>
          <p:nvPr/>
        </p:nvSpPr>
        <p:spPr>
          <a:xfrm>
            <a:off x="6929250" y="3757025"/>
            <a:ext cx="2787943" cy="73866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</a:rPr>
              <a:t>「</a:t>
            </a:r>
            <a:r>
              <a:rPr kumimoji="1" lang="en-US" altLang="ja-JP" sz="1400" dirty="0" err="1">
                <a:solidFill>
                  <a:srgbClr val="FF0000"/>
                </a:solidFill>
              </a:rPr>
              <a:t>DxLib_VC</a:t>
            </a:r>
            <a:r>
              <a:rPr kumimoji="1" lang="ja-JP" altLang="en-US" sz="1400" dirty="0">
                <a:solidFill>
                  <a:srgbClr val="FF0000"/>
                </a:solidFill>
              </a:rPr>
              <a:t>」フォルダをつまん</a:t>
            </a:r>
            <a:endParaRPr kumimoji="1" lang="en-US" altLang="ja-JP" sz="1400" dirty="0">
              <a:solidFill>
                <a:srgbClr val="FF0000"/>
              </a:solidFill>
            </a:endParaRPr>
          </a:p>
          <a:p>
            <a:r>
              <a:rPr kumimoji="1" lang="ja-JP" altLang="en-US" sz="1400" dirty="0">
                <a:solidFill>
                  <a:srgbClr val="FF0000"/>
                </a:solidFill>
              </a:rPr>
              <a:t>　で「</a:t>
            </a:r>
            <a:r>
              <a:rPr kumimoji="1" lang="en-US" altLang="ja-JP" sz="1400" dirty="0">
                <a:solidFill>
                  <a:srgbClr val="FF0000"/>
                </a:solidFill>
              </a:rPr>
              <a:t>Program  Files (x86)</a:t>
            </a:r>
            <a:r>
              <a:rPr kumimoji="1" lang="ja-JP" altLang="en-US" sz="1400" dirty="0">
                <a:solidFill>
                  <a:srgbClr val="FF0000"/>
                </a:solidFill>
              </a:rPr>
              <a:t>」</a:t>
            </a:r>
            <a:endParaRPr kumimoji="1" lang="en-US" altLang="ja-JP" sz="1400" dirty="0">
              <a:solidFill>
                <a:srgbClr val="FF0000"/>
              </a:solidFill>
            </a:endParaRPr>
          </a:p>
          <a:p>
            <a:r>
              <a:rPr kumimoji="1" lang="ja-JP" altLang="en-US" sz="1400" dirty="0">
                <a:solidFill>
                  <a:srgbClr val="FF0000"/>
                </a:solidFill>
              </a:rPr>
              <a:t>　フォルダの上で離す。</a:t>
            </a:r>
          </a:p>
        </p:txBody>
      </p:sp>
      <p:sp>
        <p:nvSpPr>
          <p:cNvPr id="59" name="矢印: 右 58">
            <a:extLst>
              <a:ext uri="{FF2B5EF4-FFF2-40B4-BE49-F238E27FC236}">
                <a16:creationId xmlns:a16="http://schemas.microsoft.com/office/drawing/2014/main" id="{D94A1B4F-B79B-463A-83D1-A89BDB2A387C}"/>
              </a:ext>
            </a:extLst>
          </p:cNvPr>
          <p:cNvSpPr/>
          <p:nvPr/>
        </p:nvSpPr>
        <p:spPr>
          <a:xfrm>
            <a:off x="9256458" y="4391981"/>
            <a:ext cx="642729" cy="542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A101C6E2-E150-40CC-8255-53085B61ABBA}"/>
              </a:ext>
            </a:extLst>
          </p:cNvPr>
          <p:cNvSpPr txBox="1"/>
          <p:nvPr/>
        </p:nvSpPr>
        <p:spPr>
          <a:xfrm>
            <a:off x="9899187" y="3583763"/>
            <a:ext cx="2185214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solidFill>
                  <a:srgbClr val="FF0000"/>
                </a:solidFill>
              </a:rPr>
              <a:t>④管理者権限が必要だと言わ</a:t>
            </a:r>
            <a:endParaRPr kumimoji="1" lang="en-US" altLang="ja-JP" sz="1200" dirty="0">
              <a:solidFill>
                <a:srgbClr val="FF0000"/>
              </a:solidFill>
            </a:endParaRPr>
          </a:p>
          <a:p>
            <a:r>
              <a:rPr kumimoji="1" lang="ja-JP" altLang="en-US" sz="1200" dirty="0">
                <a:solidFill>
                  <a:srgbClr val="FF0000"/>
                </a:solidFill>
              </a:rPr>
              <a:t>　れるので、「続行」をクリ</a:t>
            </a:r>
            <a:endParaRPr kumimoji="1" lang="en-US" altLang="ja-JP" sz="1200" dirty="0">
              <a:solidFill>
                <a:srgbClr val="FF0000"/>
              </a:solidFill>
            </a:endParaRPr>
          </a:p>
          <a:p>
            <a:r>
              <a:rPr kumimoji="1" lang="ja-JP" altLang="en-US" sz="1200" dirty="0">
                <a:solidFill>
                  <a:srgbClr val="FF0000"/>
                </a:solidFill>
              </a:rPr>
              <a:t>　ックする。</a:t>
            </a:r>
          </a:p>
        </p:txBody>
      </p:sp>
      <p:sp>
        <p:nvSpPr>
          <p:cNvPr id="61" name="四角形: 角を丸くする 60">
            <a:extLst>
              <a:ext uri="{FF2B5EF4-FFF2-40B4-BE49-F238E27FC236}">
                <a16:creationId xmlns:a16="http://schemas.microsoft.com/office/drawing/2014/main" id="{76A14A3E-A86A-4D15-8FE3-79B8C63591BD}"/>
              </a:ext>
            </a:extLst>
          </p:cNvPr>
          <p:cNvSpPr/>
          <p:nvPr/>
        </p:nvSpPr>
        <p:spPr>
          <a:xfrm>
            <a:off x="10515359" y="4802635"/>
            <a:ext cx="438391" cy="18303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E2C52160-44D1-4AC9-94B8-1B15CAE10AA3}"/>
              </a:ext>
            </a:extLst>
          </p:cNvPr>
          <p:cNvSpPr txBox="1"/>
          <p:nvPr/>
        </p:nvSpPr>
        <p:spPr>
          <a:xfrm>
            <a:off x="10534033" y="4986691"/>
            <a:ext cx="800219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solidFill>
                  <a:srgbClr val="FF0000"/>
                </a:solidFill>
              </a:rPr>
              <a:t>クリック</a:t>
            </a:r>
          </a:p>
        </p:txBody>
      </p: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59EDA103-0626-40F9-AE76-B5F175BFBAD8}"/>
              </a:ext>
            </a:extLst>
          </p:cNvPr>
          <p:cNvCxnSpPr>
            <a:cxnSpLocks/>
            <a:stCxn id="37" idx="0"/>
          </p:cNvCxnSpPr>
          <p:nvPr/>
        </p:nvCxnSpPr>
        <p:spPr>
          <a:xfrm flipV="1">
            <a:off x="1725828" y="5212320"/>
            <a:ext cx="487263" cy="409118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7191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F90FAC80-4C42-0E9B-942A-FD0C96CA3D6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125" y="2775660"/>
            <a:ext cx="11102951" cy="4133037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D4FCB0F-2E7A-4EE1-AA21-59BC072F1471}"/>
              </a:ext>
            </a:extLst>
          </p:cNvPr>
          <p:cNvSpPr txBox="1"/>
          <p:nvPr/>
        </p:nvSpPr>
        <p:spPr>
          <a:xfrm>
            <a:off x="177062" y="101602"/>
            <a:ext cx="118378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latin typeface="+mn-ea"/>
              </a:rPr>
              <a:t>2. </a:t>
            </a:r>
            <a:r>
              <a:rPr kumimoji="1" lang="ja-JP" altLang="en-US" sz="4400" b="1" dirty="0">
                <a:latin typeface="+mn-ea"/>
              </a:rPr>
              <a:t>授業用改造版</a:t>
            </a:r>
            <a:r>
              <a:rPr kumimoji="1" lang="en-US" altLang="ja-JP" sz="4400" b="1" dirty="0">
                <a:latin typeface="+mn-ea"/>
              </a:rPr>
              <a:t>DX</a:t>
            </a:r>
            <a:r>
              <a:rPr kumimoji="1" lang="ja-JP" altLang="en-US" sz="4400" b="1" dirty="0">
                <a:latin typeface="+mn-ea"/>
              </a:rPr>
              <a:t>ライブラリのインストール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175A7E8-6814-4A05-8C28-336BE1B9D933}"/>
              </a:ext>
            </a:extLst>
          </p:cNvPr>
          <p:cNvSpPr txBox="1"/>
          <p:nvPr/>
        </p:nvSpPr>
        <p:spPr>
          <a:xfrm>
            <a:off x="354125" y="871043"/>
            <a:ext cx="118378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・正しい位置に「</a:t>
            </a:r>
            <a:r>
              <a:rPr lang="en-US" altLang="ja-JP" sz="20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DxLib_VC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」フォルダを置けたか確認する。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正しい位置に配置できているなら、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</a:t>
            </a:r>
            <a:r>
              <a:rPr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C:\Program Files (x86)\</a:t>
            </a:r>
            <a:r>
              <a:rPr lang="en-US" altLang="ja-JP" sz="20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DxLib_VC</a:t>
            </a:r>
            <a:r>
              <a:rPr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\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プロジェクトに追加すべきファイル</a:t>
            </a:r>
            <a:r>
              <a:rPr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_VC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用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というフォルダ構成になっているはずなので、これを確認する。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CE2FF1DC-E81D-42C2-BEFD-2240DD8D45D4}"/>
              </a:ext>
            </a:extLst>
          </p:cNvPr>
          <p:cNvSpPr txBox="1"/>
          <p:nvPr/>
        </p:nvSpPr>
        <p:spPr>
          <a:xfrm>
            <a:off x="471575" y="2264281"/>
            <a:ext cx="930415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solidFill>
                  <a:srgbClr val="FF0000"/>
                </a:solidFill>
              </a:rPr>
              <a:t>①</a:t>
            </a:r>
            <a:r>
              <a:rPr kumimoji="1" lang="en-US" altLang="ja-JP" sz="1200" b="1" dirty="0">
                <a:solidFill>
                  <a:srgbClr val="FF0000"/>
                </a:solidFill>
              </a:rPr>
              <a:t>C</a:t>
            </a:r>
            <a:r>
              <a:rPr kumimoji="1" lang="ja-JP" altLang="en-US" sz="1200" b="1" dirty="0">
                <a:solidFill>
                  <a:srgbClr val="FF0000"/>
                </a:solidFill>
              </a:rPr>
              <a:t>ドライブ</a:t>
            </a:r>
            <a:r>
              <a:rPr kumimoji="1" lang="ja-JP" altLang="en-US" sz="1200" dirty="0">
                <a:solidFill>
                  <a:srgbClr val="FF0000"/>
                </a:solidFill>
              </a:rPr>
              <a:t>直下の「</a:t>
            </a:r>
            <a:r>
              <a:rPr kumimoji="1" lang="en-US" altLang="ja-JP" sz="1200" b="1" dirty="0">
                <a:solidFill>
                  <a:srgbClr val="FF0000"/>
                </a:solidFill>
              </a:rPr>
              <a:t>Program  Files (x86)</a:t>
            </a:r>
            <a:r>
              <a:rPr kumimoji="1" lang="ja-JP" altLang="en-US" sz="1200" dirty="0">
                <a:solidFill>
                  <a:srgbClr val="FF0000"/>
                </a:solidFill>
              </a:rPr>
              <a:t>」フォルダを開く。②開いたフォルダの中にある「</a:t>
            </a:r>
            <a:r>
              <a:rPr kumimoji="1" lang="en-US" altLang="ja-JP" sz="1200" b="1" dirty="0" err="1">
                <a:solidFill>
                  <a:srgbClr val="FF0000"/>
                </a:solidFill>
              </a:rPr>
              <a:t>DxLib_VC</a:t>
            </a:r>
            <a:r>
              <a:rPr kumimoji="1" lang="ja-JP" altLang="en-US" sz="1200" dirty="0">
                <a:solidFill>
                  <a:srgbClr val="FF0000"/>
                </a:solidFill>
              </a:rPr>
              <a:t>」フォルダをさらに開く。</a:t>
            </a:r>
            <a:endParaRPr kumimoji="1" lang="en-US" altLang="ja-JP" sz="1200" dirty="0">
              <a:solidFill>
                <a:srgbClr val="FF0000"/>
              </a:solidFill>
            </a:endParaRPr>
          </a:p>
          <a:p>
            <a:r>
              <a:rPr kumimoji="1" lang="ja-JP" altLang="en-US" sz="1200" dirty="0">
                <a:solidFill>
                  <a:srgbClr val="FF0000"/>
                </a:solidFill>
              </a:rPr>
              <a:t>③開いたフォルダに「</a:t>
            </a:r>
            <a:r>
              <a:rPr kumimoji="1" lang="ja-JP" altLang="en-US" sz="1200" b="1" dirty="0">
                <a:solidFill>
                  <a:srgbClr val="FF0000"/>
                </a:solidFill>
              </a:rPr>
              <a:t>プロジェクトに追加すべきファイル</a:t>
            </a:r>
            <a:r>
              <a:rPr kumimoji="1" lang="en-US" altLang="ja-JP" sz="1200" b="1" dirty="0">
                <a:solidFill>
                  <a:srgbClr val="FF0000"/>
                </a:solidFill>
              </a:rPr>
              <a:t>_VC</a:t>
            </a:r>
            <a:r>
              <a:rPr kumimoji="1" lang="ja-JP" altLang="en-US" sz="1200" b="1" dirty="0">
                <a:solidFill>
                  <a:srgbClr val="FF0000"/>
                </a:solidFill>
              </a:rPr>
              <a:t>用</a:t>
            </a:r>
            <a:r>
              <a:rPr kumimoji="1" lang="ja-JP" altLang="en-US" sz="1200" dirty="0">
                <a:solidFill>
                  <a:srgbClr val="FF0000"/>
                </a:solidFill>
              </a:rPr>
              <a:t>」というフォルダが存在していれば</a:t>
            </a:r>
            <a:r>
              <a:rPr kumimoji="1" lang="en-US" altLang="ja-JP" sz="1200" dirty="0">
                <a:solidFill>
                  <a:srgbClr val="FF0000"/>
                </a:solidFill>
              </a:rPr>
              <a:t>OK</a:t>
            </a:r>
            <a:r>
              <a:rPr kumimoji="1" lang="ja-JP" altLang="en-US" sz="1200" dirty="0">
                <a:solidFill>
                  <a:srgbClr val="FF0000"/>
                </a:solidFill>
              </a:rPr>
              <a:t>。</a:t>
            </a:r>
            <a:endParaRPr kumimoji="1" lang="en-US" altLang="ja-JP" sz="1200" dirty="0">
              <a:solidFill>
                <a:srgbClr val="FF0000"/>
              </a:solidFill>
            </a:endParaRPr>
          </a:p>
        </p:txBody>
      </p:sp>
      <p:sp>
        <p:nvSpPr>
          <p:cNvPr id="45" name="四角形: 角を丸くする 44">
            <a:extLst>
              <a:ext uri="{FF2B5EF4-FFF2-40B4-BE49-F238E27FC236}">
                <a16:creationId xmlns:a16="http://schemas.microsoft.com/office/drawing/2014/main" id="{D5A68094-131D-4611-AFA7-01632B185ECA}"/>
              </a:ext>
            </a:extLst>
          </p:cNvPr>
          <p:cNvSpPr/>
          <p:nvPr/>
        </p:nvSpPr>
        <p:spPr>
          <a:xfrm>
            <a:off x="2068270" y="5758357"/>
            <a:ext cx="1229734" cy="2286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533E824E-6EAE-456D-9651-3074165D98C9}"/>
              </a:ext>
            </a:extLst>
          </p:cNvPr>
          <p:cNvSpPr/>
          <p:nvPr/>
        </p:nvSpPr>
        <p:spPr>
          <a:xfrm>
            <a:off x="1633118" y="5207730"/>
            <a:ext cx="1697624" cy="486504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15D6800-AA53-4958-B4C2-99E656B5617C}"/>
              </a:ext>
            </a:extLst>
          </p:cNvPr>
          <p:cNvSpPr txBox="1"/>
          <p:nvPr/>
        </p:nvSpPr>
        <p:spPr>
          <a:xfrm>
            <a:off x="1633118" y="5247309"/>
            <a:ext cx="203934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solidFill>
                  <a:srgbClr val="FF0000"/>
                </a:solidFill>
              </a:rPr>
              <a:t>①「</a:t>
            </a:r>
            <a:r>
              <a:rPr kumimoji="1" lang="en-US" altLang="ja-JP" sz="1200" dirty="0">
                <a:solidFill>
                  <a:srgbClr val="FF0000"/>
                </a:solidFill>
              </a:rPr>
              <a:t>Program Files (x86)</a:t>
            </a:r>
            <a:r>
              <a:rPr kumimoji="1" lang="ja-JP" altLang="en-US" sz="1200" dirty="0">
                <a:solidFill>
                  <a:srgbClr val="FF0000"/>
                </a:solidFill>
              </a:rPr>
              <a:t>」</a:t>
            </a:r>
            <a:endParaRPr kumimoji="1" lang="en-US" altLang="ja-JP" sz="1200" dirty="0">
              <a:solidFill>
                <a:srgbClr val="FF0000"/>
              </a:solidFill>
            </a:endParaRPr>
          </a:p>
          <a:p>
            <a:r>
              <a:rPr kumimoji="1" lang="ja-JP" altLang="en-US" sz="1200" dirty="0">
                <a:solidFill>
                  <a:srgbClr val="FF0000"/>
                </a:solidFill>
              </a:rPr>
              <a:t>フォルダを開く。</a:t>
            </a:r>
          </a:p>
        </p:txBody>
      </p:sp>
      <p:cxnSp>
        <p:nvCxnSpPr>
          <p:cNvPr id="51" name="直線矢印コネクタ 50">
            <a:extLst>
              <a:ext uri="{FF2B5EF4-FFF2-40B4-BE49-F238E27FC236}">
                <a16:creationId xmlns:a16="http://schemas.microsoft.com/office/drawing/2014/main" id="{E4563E19-89F0-41CA-989E-79AD2F47FB26}"/>
              </a:ext>
            </a:extLst>
          </p:cNvPr>
          <p:cNvCxnSpPr>
            <a:cxnSpLocks/>
            <a:stCxn id="45" idx="3"/>
            <a:endCxn id="52" idx="1"/>
          </p:cNvCxnSpPr>
          <p:nvPr/>
        </p:nvCxnSpPr>
        <p:spPr>
          <a:xfrm flipV="1">
            <a:off x="3298004" y="4886642"/>
            <a:ext cx="2103072" cy="986015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2" name="四角形: 角を丸くする 51">
            <a:extLst>
              <a:ext uri="{FF2B5EF4-FFF2-40B4-BE49-F238E27FC236}">
                <a16:creationId xmlns:a16="http://schemas.microsoft.com/office/drawing/2014/main" id="{4C200B8E-6834-42A2-898F-8D407022D635}"/>
              </a:ext>
            </a:extLst>
          </p:cNvPr>
          <p:cNvSpPr/>
          <p:nvPr/>
        </p:nvSpPr>
        <p:spPr>
          <a:xfrm>
            <a:off x="5401076" y="4786629"/>
            <a:ext cx="795074" cy="200025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7CFBA300-BEA8-4342-B9CC-692596AD16CC}"/>
              </a:ext>
            </a:extLst>
          </p:cNvPr>
          <p:cNvCxnSpPr>
            <a:cxnSpLocks/>
            <a:stCxn id="52" idx="3"/>
            <a:endCxn id="64" idx="1"/>
          </p:cNvCxnSpPr>
          <p:nvPr/>
        </p:nvCxnSpPr>
        <p:spPr>
          <a:xfrm>
            <a:off x="6196150" y="4886642"/>
            <a:ext cx="2806387" cy="576401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56AE281C-5A06-442A-9F6C-AB2AF3532F46}"/>
              </a:ext>
            </a:extLst>
          </p:cNvPr>
          <p:cNvSpPr/>
          <p:nvPr/>
        </p:nvSpPr>
        <p:spPr>
          <a:xfrm>
            <a:off x="5007851" y="4251193"/>
            <a:ext cx="1697624" cy="516544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0CE57466-8AAA-4F44-A812-369E8FCBB365}"/>
              </a:ext>
            </a:extLst>
          </p:cNvPr>
          <p:cNvSpPr txBox="1"/>
          <p:nvPr/>
        </p:nvSpPr>
        <p:spPr>
          <a:xfrm>
            <a:off x="5071833" y="4306072"/>
            <a:ext cx="156966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solidFill>
                  <a:srgbClr val="FF0000"/>
                </a:solidFill>
              </a:rPr>
              <a:t>②「</a:t>
            </a:r>
            <a:r>
              <a:rPr kumimoji="1" lang="en-US" altLang="ja-JP" sz="1200" dirty="0" err="1">
                <a:solidFill>
                  <a:srgbClr val="FF0000"/>
                </a:solidFill>
              </a:rPr>
              <a:t>DxLib_VC</a:t>
            </a:r>
            <a:r>
              <a:rPr kumimoji="1" lang="ja-JP" altLang="en-US" sz="1200" dirty="0">
                <a:solidFill>
                  <a:srgbClr val="FF0000"/>
                </a:solidFill>
              </a:rPr>
              <a:t>」</a:t>
            </a:r>
            <a:endParaRPr kumimoji="1" lang="en-US" altLang="ja-JP" sz="1200" dirty="0">
              <a:solidFill>
                <a:srgbClr val="FF0000"/>
              </a:solidFill>
            </a:endParaRPr>
          </a:p>
          <a:p>
            <a:r>
              <a:rPr kumimoji="1" lang="ja-JP" altLang="en-US" sz="1200" dirty="0">
                <a:solidFill>
                  <a:srgbClr val="FF0000"/>
                </a:solidFill>
              </a:rPr>
              <a:t>　フォルダを開く。</a:t>
            </a:r>
          </a:p>
        </p:txBody>
      </p:sp>
      <p:sp>
        <p:nvSpPr>
          <p:cNvPr id="64" name="四角形: 角を丸くする 63">
            <a:extLst>
              <a:ext uri="{FF2B5EF4-FFF2-40B4-BE49-F238E27FC236}">
                <a16:creationId xmlns:a16="http://schemas.microsoft.com/office/drawing/2014/main" id="{4CA7937F-4B30-4038-BA52-D7053FA6F6F2}"/>
              </a:ext>
            </a:extLst>
          </p:cNvPr>
          <p:cNvSpPr/>
          <p:nvPr/>
        </p:nvSpPr>
        <p:spPr>
          <a:xfrm>
            <a:off x="9002537" y="5350969"/>
            <a:ext cx="1805875" cy="22414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0712BCD3-4143-4ECE-B99E-4FBA95BF6F2E}"/>
              </a:ext>
            </a:extLst>
          </p:cNvPr>
          <p:cNvSpPr/>
          <p:nvPr/>
        </p:nvSpPr>
        <p:spPr>
          <a:xfrm>
            <a:off x="7967011" y="5647330"/>
            <a:ext cx="3435321" cy="576401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D2EDA059-6BAD-4D5A-99AD-9CDC37EC5D35}"/>
              </a:ext>
            </a:extLst>
          </p:cNvPr>
          <p:cNvSpPr txBox="1"/>
          <p:nvPr/>
        </p:nvSpPr>
        <p:spPr>
          <a:xfrm>
            <a:off x="7967011" y="5708974"/>
            <a:ext cx="361742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rgbClr val="FF0000"/>
                </a:solidFill>
              </a:rPr>
              <a:t>③「プロジェクトに追加すべきファイル＿</a:t>
            </a:r>
            <a:r>
              <a:rPr kumimoji="1" lang="en-US" altLang="ja-JP" sz="1200" dirty="0">
                <a:solidFill>
                  <a:srgbClr val="FF0000"/>
                </a:solidFill>
              </a:rPr>
              <a:t>VC</a:t>
            </a:r>
            <a:r>
              <a:rPr kumimoji="1" lang="ja-JP" altLang="en-US" sz="1200" dirty="0">
                <a:solidFill>
                  <a:srgbClr val="FF0000"/>
                </a:solidFill>
              </a:rPr>
              <a:t>用」</a:t>
            </a:r>
            <a:endParaRPr kumimoji="1" lang="en-US" altLang="ja-JP" sz="1200" dirty="0">
              <a:solidFill>
                <a:srgbClr val="FF0000"/>
              </a:solidFill>
            </a:endParaRPr>
          </a:p>
          <a:p>
            <a:r>
              <a:rPr kumimoji="1" lang="ja-JP" altLang="en-US" sz="1200" dirty="0">
                <a:solidFill>
                  <a:srgbClr val="FF0000"/>
                </a:solidFill>
              </a:rPr>
              <a:t>　フォルダが存在していることを確認する。</a:t>
            </a:r>
          </a:p>
        </p:txBody>
      </p:sp>
    </p:spTree>
    <p:extLst>
      <p:ext uri="{BB962C8B-B14F-4D97-AF65-F5344CB8AC3E}">
        <p14:creationId xmlns:p14="http://schemas.microsoft.com/office/powerpoint/2010/main" val="2831192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D4FCB0F-2E7A-4EE1-AA21-59BC072F1471}"/>
              </a:ext>
            </a:extLst>
          </p:cNvPr>
          <p:cNvSpPr txBox="1"/>
          <p:nvPr/>
        </p:nvSpPr>
        <p:spPr>
          <a:xfrm>
            <a:off x="177062" y="101602"/>
            <a:ext cx="118378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latin typeface="+mn-ea"/>
              </a:rPr>
              <a:t>3. </a:t>
            </a:r>
            <a:r>
              <a:rPr kumimoji="1" lang="en-US" altLang="ja-JP" sz="4400" b="1" spc="-300" dirty="0" err="1">
                <a:latin typeface="+mn-ea"/>
              </a:rPr>
              <a:t>VisualStudio</a:t>
            </a:r>
            <a:r>
              <a:rPr kumimoji="1" lang="ja-JP" altLang="en-US" sz="4400" b="1" spc="-300" dirty="0">
                <a:latin typeface="+mn-ea"/>
              </a:rPr>
              <a:t>と改造版</a:t>
            </a:r>
            <a:r>
              <a:rPr kumimoji="1" lang="en-US" altLang="ja-JP" sz="4400" b="1" spc="-300" dirty="0">
                <a:latin typeface="+mn-ea"/>
              </a:rPr>
              <a:t>DX</a:t>
            </a:r>
            <a:r>
              <a:rPr kumimoji="1" lang="ja-JP" altLang="en-US" sz="4400" b="1" spc="-300" dirty="0">
                <a:latin typeface="+mn-ea"/>
              </a:rPr>
              <a:t>ライブラリの動作確認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175A7E8-6814-4A05-8C28-336BE1B9D933}"/>
              </a:ext>
            </a:extLst>
          </p:cNvPr>
          <p:cNvSpPr txBox="1"/>
          <p:nvPr/>
        </p:nvSpPr>
        <p:spPr>
          <a:xfrm>
            <a:off x="354125" y="871043"/>
            <a:ext cx="118378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</a:t>
            </a:r>
            <a:r>
              <a:rPr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  <a:hlinkClick r:id="rId2"/>
              </a:rPr>
              <a:t>http://www.ohshiro.tuis.ac.jp/~ohshiro/gamesoft/game00.html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の内容を実行して、動作確認を行う。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うまく動けばインストールは終了です！　お疲れ様！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56945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1096</Words>
  <Application>Microsoft Office PowerPoint</Application>
  <PresentationFormat>ワイド画面</PresentationFormat>
  <Paragraphs>117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4" baseType="lpstr">
      <vt:lpstr>ＭＳ ゴシック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大城　正典</dc:creator>
  <cp:lastModifiedBy>Masanori Ohshiro</cp:lastModifiedBy>
  <cp:revision>84</cp:revision>
  <dcterms:created xsi:type="dcterms:W3CDTF">2022-04-21T17:45:40Z</dcterms:created>
  <dcterms:modified xsi:type="dcterms:W3CDTF">2024-04-16T06:56:53Z</dcterms:modified>
</cp:coreProperties>
</file>