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61" r:id="rId5"/>
    <p:sldId id="262" r:id="rId6"/>
    <p:sldId id="263" r:id="rId7"/>
    <p:sldId id="264" r:id="rId8"/>
    <p:sldId id="265" r:id="rId9"/>
    <p:sldId id="280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96A075-7EED-4501-9F73-6DB1AE93C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42FA46-AE77-4EE8-9717-40F7D8CCF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D3CE03-509F-437B-866B-E0216910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1F6BC-CBCC-4EA0-90BA-D4D62248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0DE476-98E0-4EF7-B4A3-F4F99D1C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26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AEC081-D4EF-4284-AD0D-C656ED0C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21CE32-0324-4AFA-BFF2-01976F648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423EA-0803-421D-9CDD-20720A6B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9BAA6C-D0CF-46F0-BAF4-A04A48FB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3BEFCB-F9D9-43F9-9FEB-521A6A89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39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DA0A4FE-69F7-4663-A6ED-7210A3E8E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5B3909-AD94-4872-B278-6213FAFCD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CFB65A-DB3B-49FE-BC12-43D43714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A160AD-6976-4927-8E60-C55CD57B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9F9629-5A4D-4E9F-9516-A24C8122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41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9C5500-E914-44A2-B38A-6756EEFF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010A85-AE9D-4C5D-9494-1049E4E5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47032D-F796-47B3-A842-9E46F099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086944-F9E6-4411-B7EC-66D3C3BAE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2B8593-440D-4BE6-843D-A9F0FB40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75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007C6-0EB6-4724-BEAA-26B1814B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D39EB8-592E-4B61-843C-8391D2CA5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60AED6-5D15-44F8-AA34-5FDA2267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96E4BD-0F9E-4179-B2F2-DBECCD05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A9DA24-8448-447F-8D74-583C5C82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37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AAD9E-295C-41BD-8151-1473A0CC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1F2996-98C3-4B79-BCAA-31B9FDF5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557A88-230C-4158-ACC5-C5EA47853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6152B9-F580-47D9-B8FE-79455D98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2EF265-1557-4ADF-BB95-22E69312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71FFC3-453A-470B-A4BF-BB7EA32E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4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0C5107-0604-43A3-AA25-1012F18A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E1D949-B6F0-4F07-B7D0-4E91E0477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50C587-6EFE-4A1A-97AA-364984DF6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0365BD0-B5F4-434D-BF53-F605552B1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E5D810-7C0C-418E-B315-C57E578B9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9193C3F-97BF-4ED8-9842-D6ABCA76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CF7970D-9B5E-468D-B2B8-E70D43ED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BB38E9-382C-42B6-B598-7EFA9FE0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0F3A39-3164-4A41-BDFA-89A4E69F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A42EE8-ABC2-49C7-8805-32DECABB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CB6FE3-2A9C-406C-ACE2-C4930D2E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0702DD-2F20-4EFC-8BE1-AE551DCB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76A901D-097B-4766-9C28-2E17E946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A93742-E08C-4A40-98FB-DC9E2652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7ED61-351C-4B4B-ADAC-D466F531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69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C1ED8B-6ADC-406B-8624-330D5CC5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17AF0D-D724-4CAD-A112-C25A24E36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338483-C22A-4F84-9008-B56351CEA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F195C6-458C-4283-9249-395AAEB3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853B99-799F-4A79-A4E8-B4438450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B8ABF9-E0CD-4E94-B1BB-25772C81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53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E31FB-0B47-41FC-8850-5EA58D10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34A286D-13F5-43E9-AF9F-C9D44A375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F778DA2-3264-498E-B93F-761799713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55FBB3-AF03-47A6-8B26-7AA06B83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205DE3-B6CE-4AA7-BBEC-9DFB22A4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6E9020-87CE-49CC-9111-99711C2A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2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1AF8041-3D27-40DB-AF40-9BC39165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E91B35-FE80-430F-81B5-47B2E3A01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14848F-6BC7-4AB9-A919-E8C0AE123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AD1B-426D-42B4-966F-74A32F7C9E1C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542D03-A5D0-41DB-BDE6-6878DE363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50A7E3-0778-4DD4-9E72-2239939FE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53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studio.microsoft.com/ja/vs/communit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hshiro.tuis.ac.jp/~ohshiro/gamesoft/DxLib_VC.zip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shiro.tuis.ac.jp/~ohshiro/gamesoft/game00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0" y="365760"/>
            <a:ext cx="125417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atin typeface="+mn-ea"/>
              </a:rPr>
              <a:t>・</a:t>
            </a:r>
            <a:r>
              <a:rPr kumimoji="1" lang="en-US" altLang="ja-JP" sz="4400" b="1" dirty="0">
                <a:latin typeface="+mn-ea"/>
              </a:rPr>
              <a:t>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2022</a:t>
            </a:r>
            <a:r>
              <a:rPr lang="ja-JP" altLang="en-US" sz="4400" b="1" dirty="0">
                <a:latin typeface="+mn-ea"/>
              </a:rPr>
              <a:t> と改造版</a:t>
            </a:r>
            <a:r>
              <a:rPr lang="en-US" altLang="ja-JP" sz="4400" b="1" dirty="0">
                <a:latin typeface="+mn-ea"/>
              </a:rPr>
              <a:t>DX</a:t>
            </a:r>
            <a:r>
              <a:rPr lang="ja-JP" altLang="en-US" sz="4400" b="1" dirty="0">
                <a:latin typeface="+mn-ea"/>
              </a:rPr>
              <a:t>ライブラリ</a:t>
            </a:r>
            <a:endParaRPr lang="en-US" altLang="ja-JP" sz="4400" b="1" dirty="0">
              <a:latin typeface="+mn-ea"/>
            </a:endParaRPr>
          </a:p>
          <a:p>
            <a:r>
              <a:rPr kumimoji="1" lang="ja-JP" altLang="en-US" sz="4400" b="1" dirty="0">
                <a:latin typeface="+mn-ea"/>
              </a:rPr>
              <a:t>　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4351606" y="2235934"/>
            <a:ext cx="3488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+mn-ea"/>
              </a:rPr>
              <a:t>2025</a:t>
            </a:r>
            <a:r>
              <a:rPr lang="ja-JP" altLang="en-US" sz="4400" b="1">
                <a:latin typeface="+mn-ea"/>
              </a:rPr>
              <a:t>年</a:t>
            </a:r>
            <a:r>
              <a:rPr lang="en-US" altLang="ja-JP" sz="4400" b="1" dirty="0">
                <a:latin typeface="+mn-ea"/>
              </a:rPr>
              <a:t>4</a:t>
            </a:r>
            <a:r>
              <a:rPr lang="ja-JP" altLang="en-US" sz="4400" b="1" dirty="0">
                <a:latin typeface="+mn-ea"/>
              </a:rPr>
              <a:t>月版</a:t>
            </a:r>
            <a:endParaRPr kumimoji="1" lang="ja-JP" altLang="en-US" sz="4400" b="1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955A14-033A-46D4-9F7F-5DF4EE4E74C7}"/>
              </a:ext>
            </a:extLst>
          </p:cNvPr>
          <p:cNvSpPr txBox="1"/>
          <p:nvPr/>
        </p:nvSpPr>
        <p:spPr>
          <a:xfrm>
            <a:off x="210774" y="3182127"/>
            <a:ext cx="1254171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・</a:t>
            </a:r>
            <a:r>
              <a:rPr kumimoji="1" lang="en-US" altLang="ja-JP" sz="3200" b="1" dirty="0">
                <a:solidFill>
                  <a:srgbClr val="FF0000"/>
                </a:solidFill>
                <a:latin typeface="+mn-ea"/>
              </a:rPr>
              <a:t>Visual Studio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+mn-ea"/>
              </a:rPr>
              <a:t>2022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 のダウンロードは</a:t>
            </a:r>
            <a:r>
              <a:rPr kumimoji="1" lang="en-US" altLang="ja-JP" sz="3200" b="1" dirty="0">
                <a:solidFill>
                  <a:srgbClr val="FF0000"/>
                </a:solidFill>
                <a:latin typeface="+mn-ea"/>
              </a:rPr>
              <a:t>Microsoft Edge </a:t>
            </a:r>
            <a:br>
              <a:rPr kumimoji="1" lang="en-US" altLang="ja-JP" sz="3200" b="1" dirty="0">
                <a:solidFill>
                  <a:srgbClr val="FF0000"/>
                </a:solidFill>
                <a:latin typeface="+mn-ea"/>
              </a:rPr>
            </a:b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3200" b="1" dirty="0">
                <a:solidFill>
                  <a:srgbClr val="FF0000"/>
                </a:solidFill>
                <a:latin typeface="+mn-ea"/>
              </a:rPr>
              <a:t>(Microsoft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純正ブラウザ</a:t>
            </a:r>
            <a:r>
              <a:rPr lang="en-US" altLang="ja-JP" sz="32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で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行うこと！</a:t>
            </a:r>
            <a:endParaRPr kumimoji="1" lang="en-US" altLang="ja-JP" sz="32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・</a:t>
            </a:r>
            <a:r>
              <a:rPr kumimoji="1" lang="en-US" altLang="ja-JP" sz="3200" b="1" dirty="0">
                <a:solidFill>
                  <a:srgbClr val="FF0000"/>
                </a:solidFill>
                <a:latin typeface="+mn-ea"/>
              </a:rPr>
              <a:t>PC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の</a:t>
            </a:r>
            <a:r>
              <a:rPr kumimoji="1" lang="en-US" altLang="ja-JP" sz="3200" b="1" dirty="0">
                <a:solidFill>
                  <a:srgbClr val="FF0000"/>
                </a:solidFill>
                <a:latin typeface="+mn-ea"/>
              </a:rPr>
              <a:t>C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ドライブの空き容量を</a:t>
            </a:r>
            <a:r>
              <a:rPr kumimoji="1" lang="en-US" altLang="ja-JP" sz="3200" b="1" dirty="0">
                <a:solidFill>
                  <a:srgbClr val="FF0000"/>
                </a:solidFill>
                <a:latin typeface="+mn-ea"/>
              </a:rPr>
              <a:t>20GB</a:t>
            </a:r>
            <a:r>
              <a:rPr kumimoji="1" lang="ja-JP" altLang="en-US" sz="3200" b="1" dirty="0">
                <a:solidFill>
                  <a:srgbClr val="FF0000"/>
                </a:solidFill>
                <a:latin typeface="+mn-ea"/>
              </a:rPr>
              <a:t>以上確保してから行うこと。</a:t>
            </a:r>
            <a:endParaRPr kumimoji="1" lang="en-US" altLang="ja-JP" sz="32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2400" b="1" dirty="0">
                <a:latin typeface="+mn-ea"/>
              </a:rPr>
              <a:t>※</a:t>
            </a:r>
            <a:r>
              <a:rPr kumimoji="1" lang="ja-JP" altLang="en-US" sz="2400" b="1" dirty="0">
                <a:latin typeface="+mn-ea"/>
              </a:rPr>
              <a:t>既に他の</a:t>
            </a:r>
            <a:r>
              <a:rPr kumimoji="1" lang="en-US" altLang="ja-JP" sz="2400" b="1" dirty="0">
                <a:latin typeface="+mn-ea"/>
              </a:rPr>
              <a:t>Visual Studio </a:t>
            </a:r>
            <a:r>
              <a:rPr kumimoji="1" lang="ja-JP" altLang="en-US" sz="2400" b="1" dirty="0">
                <a:latin typeface="+mn-ea"/>
              </a:rPr>
              <a:t>のバージョンをインストールしている人へ：</a:t>
            </a:r>
            <a:br>
              <a:rPr kumimoji="1" lang="en-US" altLang="ja-JP" sz="2400" b="1" dirty="0">
                <a:latin typeface="+mn-ea"/>
              </a:rPr>
            </a:br>
            <a:r>
              <a:rPr kumimoji="1" lang="en-US" altLang="ja-JP" b="1" dirty="0">
                <a:latin typeface="+mn-ea"/>
              </a:rPr>
              <a:t> </a:t>
            </a:r>
            <a:r>
              <a:rPr kumimoji="1" lang="ja-JP" altLang="en-US" sz="1400" b="1" dirty="0">
                <a:latin typeface="+mn-ea"/>
              </a:rPr>
              <a:t>　</a:t>
            </a:r>
            <a:r>
              <a:rPr kumimoji="1" lang="en-US" altLang="ja-JP" sz="1400" b="1" dirty="0">
                <a:latin typeface="+mn-ea"/>
              </a:rPr>
              <a:t>Visual </a:t>
            </a:r>
            <a:r>
              <a:rPr lang="en-US" altLang="ja-JP" sz="1400" b="1" dirty="0">
                <a:latin typeface="+mn-ea"/>
              </a:rPr>
              <a:t>Studio</a:t>
            </a:r>
            <a:r>
              <a:rPr lang="ja-JP" altLang="en-US" sz="1400" b="1" dirty="0">
                <a:latin typeface="+mn-ea"/>
              </a:rPr>
              <a:t> は複数の異なるバージョンを</a:t>
            </a:r>
            <a:r>
              <a:rPr lang="en-US" altLang="ja-JP" sz="1400" b="1" dirty="0">
                <a:latin typeface="+mn-ea"/>
              </a:rPr>
              <a:t>(</a:t>
            </a:r>
            <a:r>
              <a:rPr lang="ja-JP" altLang="en-US" sz="1400" b="1" dirty="0">
                <a:latin typeface="+mn-ea"/>
              </a:rPr>
              <a:t>より古いバージョンから順に</a:t>
            </a:r>
            <a:r>
              <a:rPr lang="en-US" altLang="ja-JP" sz="1400" b="1" dirty="0">
                <a:latin typeface="+mn-ea"/>
              </a:rPr>
              <a:t>)</a:t>
            </a:r>
            <a:r>
              <a:rPr lang="ja-JP" altLang="en-US" sz="1400" b="1" dirty="0">
                <a:latin typeface="+mn-ea"/>
              </a:rPr>
              <a:t>インストールすれば共存させることができます。</a:t>
            </a:r>
            <a:endParaRPr lang="en-US" altLang="ja-JP" sz="1400" b="1" dirty="0">
              <a:latin typeface="+mn-ea"/>
            </a:endParaRPr>
          </a:p>
          <a:p>
            <a:r>
              <a:rPr lang="en-US" altLang="ja-JP" sz="1400" b="1" dirty="0">
                <a:latin typeface="+mn-ea"/>
              </a:rPr>
              <a:t>     2022</a:t>
            </a:r>
            <a:r>
              <a:rPr lang="ja-JP" altLang="en-US" sz="1400" b="1" dirty="0">
                <a:latin typeface="+mn-ea"/>
              </a:rPr>
              <a:t>が最新バージョンですので、</a:t>
            </a:r>
            <a:r>
              <a:rPr lang="en-US" altLang="ja-JP" sz="1400" b="1" dirty="0">
                <a:latin typeface="+mn-ea"/>
              </a:rPr>
              <a:t>2022</a:t>
            </a:r>
            <a:r>
              <a:rPr lang="ja-JP" altLang="en-US" sz="1400" b="1" dirty="0">
                <a:latin typeface="+mn-ea"/>
              </a:rPr>
              <a:t>を追加インストールしてください。</a:t>
            </a:r>
            <a:endParaRPr kumimoji="1" lang="ja-JP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482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33FFABB-2C42-7648-41E8-45FE3C1BA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98" y="2460458"/>
            <a:ext cx="6366460" cy="428679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2022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763929" y="1354375"/>
            <a:ext cx="1046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まず、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Windows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のエクスプローラーの表示で、ファイルの種類を表す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拡張子を表示するように設定しておこう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下図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268631E-CBA3-4864-8142-3DC4BF9DBE80}"/>
              </a:ext>
            </a:extLst>
          </p:cNvPr>
          <p:cNvSpPr/>
          <p:nvPr/>
        </p:nvSpPr>
        <p:spPr>
          <a:xfrm>
            <a:off x="4192518" y="3147576"/>
            <a:ext cx="210806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C58788-25ED-4D9C-93C0-36D53FEC14E0}"/>
              </a:ext>
            </a:extLst>
          </p:cNvPr>
          <p:cNvSpPr txBox="1"/>
          <p:nvPr/>
        </p:nvSpPr>
        <p:spPr>
          <a:xfrm>
            <a:off x="6749160" y="2578937"/>
            <a:ext cx="5032147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・エクスプローラーのウインドウの上部にある「表示」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の右隣のｖ印をクリックしてメニューを表示する。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・表示されたメニューの一番下の「表示」を選んで、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サブメニューを引き出す。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・サブメニューの「ファイル名拡張子」を選んでチェックを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入れる。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dirty="0">
                <a:solidFill>
                  <a:srgbClr val="FF0000"/>
                </a:solidFill>
              </a:rPr>
              <a:t>開発者になりたいなら、ファイル名拡張子は常に表示して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おくように設定しておくのを勧めます。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3A4B36C-A756-492C-9DDE-A80B1E3EC6DE}"/>
              </a:ext>
            </a:extLst>
          </p:cNvPr>
          <p:cNvCxnSpPr>
            <a:cxnSpLocks/>
          </p:cNvCxnSpPr>
          <p:nvPr/>
        </p:nvCxnSpPr>
        <p:spPr>
          <a:xfrm flipH="1">
            <a:off x="4192518" y="3425369"/>
            <a:ext cx="104274" cy="224746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AF014AC-5B8B-4749-9122-6299B1B710C8}"/>
              </a:ext>
            </a:extLst>
          </p:cNvPr>
          <p:cNvSpPr/>
          <p:nvPr/>
        </p:nvSpPr>
        <p:spPr>
          <a:xfrm>
            <a:off x="3417014" y="5681728"/>
            <a:ext cx="1305906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6EB4233-1BBB-9538-DD85-29F32EA8117C}"/>
              </a:ext>
            </a:extLst>
          </p:cNvPr>
          <p:cNvSpPr/>
          <p:nvPr/>
        </p:nvSpPr>
        <p:spPr>
          <a:xfrm>
            <a:off x="4722920" y="6130041"/>
            <a:ext cx="1305906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DFE5C1A-9F74-109A-704B-94B3AF99464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192518" y="5959521"/>
            <a:ext cx="530402" cy="30941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22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85194EF-83A5-518E-71E3-3A600FCF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" y="2659556"/>
            <a:ext cx="4573107" cy="431351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2022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763929" y="1354375"/>
            <a:ext cx="1046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hlinkClick r:id="rId3"/>
              </a:rPr>
              <a:t>https://visualstudio.microsoft.com/ja/vs/community/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下図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kumimoji="1"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Microsoft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Edge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アクセスする。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268631E-CBA3-4864-8142-3DC4BF9DBE80}"/>
              </a:ext>
            </a:extLst>
          </p:cNvPr>
          <p:cNvSpPr/>
          <p:nvPr/>
        </p:nvSpPr>
        <p:spPr>
          <a:xfrm>
            <a:off x="863392" y="4180529"/>
            <a:ext cx="775504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C58788-25ED-4D9C-93C0-36D53FEC14E0}"/>
              </a:ext>
            </a:extLst>
          </p:cNvPr>
          <p:cNvSpPr txBox="1"/>
          <p:nvPr/>
        </p:nvSpPr>
        <p:spPr>
          <a:xfrm>
            <a:off x="6992071" y="3223529"/>
            <a:ext cx="485261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がダウンロードされる。ので、ダウンロードが終了したら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これをダブルクリックで起動する。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3A4B36C-A756-492C-9DDE-A80B1E3EC6D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638896" y="3013950"/>
            <a:ext cx="5253844" cy="130547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A3655841-18E7-7DA7-41E3-F6C83679E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903" y="2804371"/>
            <a:ext cx="1886213" cy="419158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879C3BEB-9392-F36C-921C-6EEB267C54F2}"/>
              </a:ext>
            </a:extLst>
          </p:cNvPr>
          <p:cNvSpPr/>
          <p:nvPr/>
        </p:nvSpPr>
        <p:spPr>
          <a:xfrm>
            <a:off x="7829644" y="3842528"/>
            <a:ext cx="1287262" cy="6073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7C5DD4F-FFA9-0DCA-8AA1-3B8F47DD4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408" y="4518070"/>
            <a:ext cx="2631734" cy="229671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F11BB5A-A900-24DA-024F-F2FC01171267}"/>
              </a:ext>
            </a:extLst>
          </p:cNvPr>
          <p:cNvSpPr txBox="1"/>
          <p:nvPr/>
        </p:nvSpPr>
        <p:spPr>
          <a:xfrm>
            <a:off x="9699374" y="4907595"/>
            <a:ext cx="2339103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左図の様なウインドウが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表示されたら「はい」を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クリック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（次のスライドに続く）。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B2B44512-4594-93EA-7129-FCA4F2642145}"/>
              </a:ext>
            </a:extLst>
          </p:cNvPr>
          <p:cNvSpPr/>
          <p:nvPr/>
        </p:nvSpPr>
        <p:spPr>
          <a:xfrm>
            <a:off x="7265671" y="6381200"/>
            <a:ext cx="1212503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402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2022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2F0E9A8-EE7D-4E85-833F-184976C7890D}"/>
              </a:ext>
            </a:extLst>
          </p:cNvPr>
          <p:cNvSpPr/>
          <p:nvPr/>
        </p:nvSpPr>
        <p:spPr>
          <a:xfrm>
            <a:off x="2734532" y="6858000"/>
            <a:ext cx="787079" cy="790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D34078E-1186-4EA0-B5D0-FEB68F79D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79" y="2820374"/>
            <a:ext cx="4572000" cy="266700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FC5A8E2-01C4-4502-A321-26C5DC6CB702}"/>
              </a:ext>
            </a:extLst>
          </p:cNvPr>
          <p:cNvSpPr txBox="1"/>
          <p:nvPr/>
        </p:nvSpPr>
        <p:spPr>
          <a:xfrm>
            <a:off x="1420772" y="2223941"/>
            <a:ext cx="25186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下図の様なウインドウが表示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されたら「続行」をクリック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5DE6AFFE-F411-47AE-8A26-9CF41B43140B}"/>
              </a:ext>
            </a:extLst>
          </p:cNvPr>
          <p:cNvSpPr/>
          <p:nvPr/>
        </p:nvSpPr>
        <p:spPr>
          <a:xfrm>
            <a:off x="3939410" y="5029319"/>
            <a:ext cx="863287" cy="42047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15AFD677-AC07-4399-85C5-4534EFAEBECD}"/>
              </a:ext>
            </a:extLst>
          </p:cNvPr>
          <p:cNvSpPr/>
          <p:nvPr/>
        </p:nvSpPr>
        <p:spPr>
          <a:xfrm rot="16200000">
            <a:off x="4926646" y="3850193"/>
            <a:ext cx="1287262" cy="6073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FB54991-690D-145D-ABED-165207A2E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979" y="2439373"/>
            <a:ext cx="6096000" cy="3429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CAD653-3601-FFCD-9F00-055C063593D8}"/>
              </a:ext>
            </a:extLst>
          </p:cNvPr>
          <p:cNvSpPr txBox="1"/>
          <p:nvPr/>
        </p:nvSpPr>
        <p:spPr>
          <a:xfrm>
            <a:off x="6306109" y="1916153"/>
            <a:ext cx="52116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すると、以下の様にインストールするコンポーネントの種類を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指定するウインドウが表示される</a:t>
            </a:r>
            <a:r>
              <a:rPr kumimoji="1" lang="en-US" altLang="ja-JP" sz="1400" dirty="0">
                <a:solidFill>
                  <a:srgbClr val="FF0000"/>
                </a:solidFill>
              </a:rPr>
              <a:t>(</a:t>
            </a:r>
            <a:r>
              <a:rPr kumimoji="1" lang="ja-JP" altLang="en-US" sz="1400" dirty="0">
                <a:solidFill>
                  <a:srgbClr val="FF0000"/>
                </a:solidFill>
              </a:rPr>
              <a:t>次のスライドへ続く</a:t>
            </a:r>
            <a:r>
              <a:rPr kumimoji="1" lang="en-US" altLang="ja-JP" sz="1400" dirty="0">
                <a:solidFill>
                  <a:srgbClr val="FF0000"/>
                </a:solidFill>
              </a:rPr>
              <a:t>)</a:t>
            </a:r>
            <a:r>
              <a:rPr kumimoji="1" lang="ja-JP" altLang="en-US" sz="1400" dirty="0">
                <a:solidFill>
                  <a:srgbClr val="FF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484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DA3CB049-ECB0-135E-091F-CB1E9AFAB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704" y="5027912"/>
            <a:ext cx="2600676" cy="84082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106FC37-901E-F03B-EBC2-91758F38EA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16" y="2794472"/>
            <a:ext cx="7185472" cy="404182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2022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878043" y="1169248"/>
            <a:ext cx="10435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・インストールするコンポーネントを選択する。授業に必要なのは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「デスクトップとモバイル」の「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C++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によるデスクトップ開発」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「ゲーム」の「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C++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によるゲーム開発」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の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合計で</a:t>
            </a:r>
            <a:r>
              <a:rPr lang="ja-JP" altLang="en-US" sz="2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約</a:t>
            </a:r>
            <a:r>
              <a:rPr lang="en-US" altLang="ja-JP" sz="2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11.24GB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コンポーネントは後から追加・削除できる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2F0E9A8-EE7D-4E85-833F-184976C7890D}"/>
              </a:ext>
            </a:extLst>
          </p:cNvPr>
          <p:cNvSpPr/>
          <p:nvPr/>
        </p:nvSpPr>
        <p:spPr>
          <a:xfrm>
            <a:off x="7893253" y="3661935"/>
            <a:ext cx="540298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874443A-071D-40DB-8F90-BBD12444AE1E}"/>
              </a:ext>
            </a:extLst>
          </p:cNvPr>
          <p:cNvSpPr/>
          <p:nvPr/>
        </p:nvSpPr>
        <p:spPr>
          <a:xfrm>
            <a:off x="2819739" y="3794497"/>
            <a:ext cx="287006" cy="287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C3CE0E-29B6-4E87-B652-460614BB2471}"/>
              </a:ext>
            </a:extLst>
          </p:cNvPr>
          <p:cNvSpPr txBox="1"/>
          <p:nvPr/>
        </p:nvSpPr>
        <p:spPr>
          <a:xfrm>
            <a:off x="2721463" y="3553515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チェック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B832974E-5BB6-462F-8D03-FA3384489D1A}"/>
              </a:ext>
            </a:extLst>
          </p:cNvPr>
          <p:cNvSpPr/>
          <p:nvPr/>
        </p:nvSpPr>
        <p:spPr>
          <a:xfrm>
            <a:off x="5193327" y="5201501"/>
            <a:ext cx="287006" cy="287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BF97FFF-A31C-4019-813D-599C247A1175}"/>
              </a:ext>
            </a:extLst>
          </p:cNvPr>
          <p:cNvSpPr txBox="1"/>
          <p:nvPr/>
        </p:nvSpPr>
        <p:spPr>
          <a:xfrm>
            <a:off x="5028927" y="4919314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チェック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3CA2B374-3482-4065-A6A0-3E99B4DBC841}"/>
              </a:ext>
            </a:extLst>
          </p:cNvPr>
          <p:cNvSpPr/>
          <p:nvPr/>
        </p:nvSpPr>
        <p:spPr>
          <a:xfrm>
            <a:off x="878042" y="3861292"/>
            <a:ext cx="1163793" cy="2487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EA6E934A-1DB0-471C-AE4C-83C6CC3B7F56}"/>
              </a:ext>
            </a:extLst>
          </p:cNvPr>
          <p:cNvSpPr/>
          <p:nvPr/>
        </p:nvSpPr>
        <p:spPr>
          <a:xfrm>
            <a:off x="3227382" y="5247887"/>
            <a:ext cx="1004625" cy="26207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5CAF02-F630-4FBE-AAB4-514C557EC61C}"/>
              </a:ext>
            </a:extLst>
          </p:cNvPr>
          <p:cNvSpPr txBox="1"/>
          <p:nvPr/>
        </p:nvSpPr>
        <p:spPr>
          <a:xfrm>
            <a:off x="1188068" y="3631343"/>
            <a:ext cx="5437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58A9CF4-727A-4D1F-AA6B-15F0069D30B5}"/>
              </a:ext>
            </a:extLst>
          </p:cNvPr>
          <p:cNvSpPr txBox="1"/>
          <p:nvPr/>
        </p:nvSpPr>
        <p:spPr>
          <a:xfrm>
            <a:off x="3472051" y="5007206"/>
            <a:ext cx="5437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確認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5924417-4C8A-4D79-B68E-71D94A318E6F}"/>
              </a:ext>
            </a:extLst>
          </p:cNvPr>
          <p:cNvCxnSpPr>
            <a:cxnSpLocks/>
          </p:cNvCxnSpPr>
          <p:nvPr/>
        </p:nvCxnSpPr>
        <p:spPr>
          <a:xfrm>
            <a:off x="3082470" y="4012838"/>
            <a:ext cx="2110857" cy="123504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75A2AA74-597C-449F-BBEF-546817550E93}"/>
              </a:ext>
            </a:extLst>
          </p:cNvPr>
          <p:cNvCxnSpPr>
            <a:cxnSpLocks/>
            <a:stCxn id="24" idx="5"/>
          </p:cNvCxnSpPr>
          <p:nvPr/>
        </p:nvCxnSpPr>
        <p:spPr>
          <a:xfrm>
            <a:off x="5438302" y="5446476"/>
            <a:ext cx="1462828" cy="95980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BEC08DE3-92E8-4A28-9F22-90F38DE47F9B}"/>
              </a:ext>
            </a:extLst>
          </p:cNvPr>
          <p:cNvSpPr/>
          <p:nvPr/>
        </p:nvSpPr>
        <p:spPr>
          <a:xfrm>
            <a:off x="6920805" y="6362548"/>
            <a:ext cx="692556" cy="27750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8E79859-5E88-4676-9B72-D5730055565D}"/>
              </a:ext>
            </a:extLst>
          </p:cNvPr>
          <p:cNvSpPr txBox="1"/>
          <p:nvPr/>
        </p:nvSpPr>
        <p:spPr>
          <a:xfrm>
            <a:off x="6950478" y="6098503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クリック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FD26FFA-8F12-44F6-A31D-E03292066254}"/>
              </a:ext>
            </a:extLst>
          </p:cNvPr>
          <p:cNvSpPr txBox="1"/>
          <p:nvPr/>
        </p:nvSpPr>
        <p:spPr>
          <a:xfrm>
            <a:off x="8995201" y="2745516"/>
            <a:ext cx="19800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インストールが始まる</a:t>
            </a: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4C52E347-0D02-4E9D-B9F1-E71A20365C7B}"/>
              </a:ext>
            </a:extLst>
          </p:cNvPr>
          <p:cNvSpPr/>
          <p:nvPr/>
        </p:nvSpPr>
        <p:spPr>
          <a:xfrm rot="5400000">
            <a:off x="9717792" y="4656790"/>
            <a:ext cx="523219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09AEDB1-9CF4-41AF-A739-80985CCB903D}"/>
              </a:ext>
            </a:extLst>
          </p:cNvPr>
          <p:cNvSpPr txBox="1"/>
          <p:nvPr/>
        </p:nvSpPr>
        <p:spPr>
          <a:xfrm>
            <a:off x="8006763" y="6013853"/>
            <a:ext cx="418523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インストールが終わったら</a:t>
            </a:r>
            <a:r>
              <a:rPr lang="en-US" altLang="ja-JP" sz="1400" dirty="0">
                <a:solidFill>
                  <a:srgbClr val="FF0000"/>
                </a:solidFill>
              </a:rPr>
              <a:t>OK</a:t>
            </a:r>
            <a:r>
              <a:rPr lang="ja-JP" altLang="en-US" sz="1400" dirty="0">
                <a:solidFill>
                  <a:srgbClr val="FF0000"/>
                </a:solidFill>
              </a:rPr>
              <a:t>ボタンをクリック。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インストーラープログラムもウインドウの右上の「</a:t>
            </a:r>
            <a:r>
              <a:rPr kumimoji="1" lang="en-US" altLang="ja-JP" sz="1400" dirty="0">
                <a:solidFill>
                  <a:srgbClr val="FF0000"/>
                </a:solidFill>
              </a:rPr>
              <a:t>×</a:t>
            </a:r>
            <a:r>
              <a:rPr kumimoji="1" lang="ja-JP" altLang="en-US" sz="1400" dirty="0">
                <a:solidFill>
                  <a:srgbClr val="FF0000"/>
                </a:solidFill>
              </a:rPr>
              <a:t>」アイコンをクリックして終わらせておこう。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5507E2C-25C9-0E48-B5AC-8FA2C1720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704" y="3027504"/>
            <a:ext cx="2675542" cy="15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F3A3C660-9E6B-B3F7-4BE2-E7607036E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723" y="4518506"/>
            <a:ext cx="3039233" cy="2023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5FAF80E-FE5A-EE87-A12A-D4970944E7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14" y="2614986"/>
            <a:ext cx="5387484" cy="396774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2022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878043" y="1169248"/>
            <a:ext cx="1043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・インストールした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Visual Studio 2022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を起動してみる。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D286466C-2CD3-494B-A320-2FC7503FD997}"/>
              </a:ext>
            </a:extLst>
          </p:cNvPr>
          <p:cNvSpPr/>
          <p:nvPr/>
        </p:nvSpPr>
        <p:spPr>
          <a:xfrm>
            <a:off x="1698732" y="2774023"/>
            <a:ext cx="3821365" cy="3589086"/>
          </a:xfrm>
          <a:prstGeom prst="roundRect">
            <a:avLst>
              <a:gd name="adj" fmla="val 313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191C7ED-205F-4E6A-90A3-6A814E4EB033}"/>
              </a:ext>
            </a:extLst>
          </p:cNvPr>
          <p:cNvSpPr txBox="1"/>
          <p:nvPr/>
        </p:nvSpPr>
        <p:spPr>
          <a:xfrm>
            <a:off x="50044" y="1876322"/>
            <a:ext cx="585064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左下のアイコンからメニュー</a:t>
            </a:r>
            <a:r>
              <a:rPr kumimoji="1" lang="en-US" altLang="ja-JP" sz="1400" dirty="0">
                <a:solidFill>
                  <a:srgbClr val="FF0000"/>
                </a:solidFill>
              </a:rPr>
              <a:t>(</a:t>
            </a:r>
            <a:r>
              <a:rPr kumimoji="1" lang="ja-JP" altLang="en-US" sz="1400" dirty="0">
                <a:solidFill>
                  <a:srgbClr val="FF0000"/>
                </a:solidFill>
              </a:rPr>
              <a:t>通称スタートメニュー</a:t>
            </a:r>
            <a:r>
              <a:rPr kumimoji="1" lang="en-US" altLang="ja-JP" sz="1400" dirty="0">
                <a:solidFill>
                  <a:srgbClr val="FF0000"/>
                </a:solidFill>
              </a:rPr>
              <a:t>)</a:t>
            </a:r>
            <a:r>
              <a:rPr kumimoji="1" lang="ja-JP" altLang="en-US" sz="1400" dirty="0">
                <a:solidFill>
                  <a:srgbClr val="FF0000"/>
                </a:solidFill>
              </a:rPr>
              <a:t>を表示して、検索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欄に </a:t>
            </a:r>
            <a:r>
              <a:rPr kumimoji="1" lang="en-US" altLang="ja-JP" sz="1400" dirty="0">
                <a:solidFill>
                  <a:srgbClr val="FF0000"/>
                </a:solidFill>
              </a:rPr>
              <a:t>visual</a:t>
            </a:r>
            <a:r>
              <a:rPr kumimoji="1" lang="ja-JP" altLang="en-US" sz="1400" dirty="0">
                <a:solidFill>
                  <a:srgbClr val="FF0000"/>
                </a:solidFill>
              </a:rPr>
              <a:t> と入力し、検索結果に表れた </a:t>
            </a:r>
            <a:r>
              <a:rPr kumimoji="1" lang="en-US" altLang="ja-JP" sz="1400" dirty="0">
                <a:solidFill>
                  <a:srgbClr val="FF0000"/>
                </a:solidFill>
              </a:rPr>
              <a:t>Visual Studio 2022 </a:t>
            </a:r>
            <a:r>
              <a:rPr kumimoji="1" lang="ja-JP" altLang="en-US" sz="1400" dirty="0">
                <a:solidFill>
                  <a:srgbClr val="FF0000"/>
                </a:solidFill>
              </a:rPr>
              <a:t>をダブル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クリックで起動する。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3377E4F-CFFE-4AE5-8C27-8B07F4CAC318}"/>
              </a:ext>
            </a:extLst>
          </p:cNvPr>
          <p:cNvSpPr txBox="1"/>
          <p:nvPr/>
        </p:nvSpPr>
        <p:spPr>
          <a:xfrm>
            <a:off x="7988353" y="1655469"/>
            <a:ext cx="36119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途中でサインインを求められたら、</a:t>
            </a:r>
            <a:r>
              <a:rPr kumimoji="1" lang="ja-JP" altLang="en-US" sz="1200" dirty="0">
                <a:solidFill>
                  <a:srgbClr val="0070C0"/>
                </a:solidFill>
              </a:rPr>
              <a:t>大学のメールアドレスとパスワード</a:t>
            </a:r>
            <a:r>
              <a:rPr lang="en-US" altLang="ja-JP" sz="1200" dirty="0">
                <a:solidFill>
                  <a:srgbClr val="FF0000"/>
                </a:solidFill>
              </a:rPr>
              <a:t>(</a:t>
            </a:r>
            <a:r>
              <a:rPr lang="ja-JP" altLang="en-US" sz="1200" dirty="0">
                <a:solidFill>
                  <a:srgbClr val="FF0000"/>
                </a:solidFill>
              </a:rPr>
              <a:t>または新規作成したマイクロソフトアカウント</a:t>
            </a:r>
            <a:r>
              <a:rPr lang="en-US" altLang="ja-JP" sz="1200" dirty="0">
                <a:solidFill>
                  <a:srgbClr val="FF0000"/>
                </a:solidFill>
              </a:rPr>
              <a:t>)</a:t>
            </a:r>
            <a:r>
              <a:rPr lang="ja-JP" altLang="en-US" sz="1200" dirty="0">
                <a:solidFill>
                  <a:srgbClr val="FF0000"/>
                </a:solidFill>
              </a:rPr>
              <a:t>でサインイン</a:t>
            </a:r>
            <a:r>
              <a:rPr kumimoji="1" lang="ja-JP" altLang="en-US" sz="1200" dirty="0">
                <a:solidFill>
                  <a:srgbClr val="FF0000"/>
                </a:solidFill>
              </a:rPr>
              <a:t>する。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5094D54-0419-45A6-9564-5B9D2F47A014}"/>
              </a:ext>
            </a:extLst>
          </p:cNvPr>
          <p:cNvCxnSpPr>
            <a:cxnSpLocks/>
          </p:cNvCxnSpPr>
          <p:nvPr/>
        </p:nvCxnSpPr>
        <p:spPr>
          <a:xfrm flipV="1">
            <a:off x="317175" y="4808306"/>
            <a:ext cx="1381557" cy="148288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FE810A4-FC10-44DD-99E2-A9E12F346514}"/>
              </a:ext>
            </a:extLst>
          </p:cNvPr>
          <p:cNvSpPr txBox="1"/>
          <p:nvPr/>
        </p:nvSpPr>
        <p:spPr>
          <a:xfrm>
            <a:off x="7676579" y="4118960"/>
            <a:ext cx="440335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下図の様なウインドウが表示　　　　されたら</a:t>
            </a:r>
            <a:r>
              <a:rPr kumimoji="1" lang="en-US" altLang="ja-JP" sz="1100" dirty="0">
                <a:solidFill>
                  <a:srgbClr val="FF0000"/>
                </a:solidFill>
              </a:rPr>
              <a:t>Visual Studio</a:t>
            </a:r>
            <a:r>
              <a:rPr kumimoji="1" lang="ja-JP" altLang="en-US" sz="1100" dirty="0">
                <a:solidFill>
                  <a:srgbClr val="FF0000"/>
                </a:solidFill>
              </a:rPr>
              <a:t>起動の</a:t>
            </a:r>
            <a:endParaRPr lang="en-US" altLang="ja-JP" sz="1100" dirty="0">
              <a:solidFill>
                <a:srgbClr val="FF0000"/>
              </a:solidFill>
            </a:endParaRPr>
          </a:p>
          <a:p>
            <a:r>
              <a:rPr kumimoji="1" lang="ja-JP" altLang="en-US" sz="1100" dirty="0">
                <a:solidFill>
                  <a:srgbClr val="FF0000"/>
                </a:solidFill>
              </a:rPr>
              <a:t>確認ができたことになる。</a:t>
            </a:r>
            <a:endParaRPr kumimoji="1" lang="en-US" altLang="ja-JP" sz="1100" dirty="0">
              <a:solidFill>
                <a:srgbClr val="FF000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118F841-11AF-4DB6-AA3E-77399A0B49ED}"/>
              </a:ext>
            </a:extLst>
          </p:cNvPr>
          <p:cNvSpPr txBox="1"/>
          <p:nvPr/>
        </p:nvSpPr>
        <p:spPr>
          <a:xfrm>
            <a:off x="6082766" y="5365743"/>
            <a:ext cx="477087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取りあえず </a:t>
            </a:r>
            <a:r>
              <a:rPr kumimoji="1" lang="en-US" altLang="ja-JP" sz="1050" dirty="0">
                <a:solidFill>
                  <a:srgbClr val="FF0000"/>
                </a:solidFill>
              </a:rPr>
              <a:t>Visual Studio </a:t>
            </a:r>
            <a:r>
              <a:rPr kumimoji="1" lang="ja-JP" altLang="en-US" sz="1050" dirty="0">
                <a:solidFill>
                  <a:srgbClr val="FF0000"/>
                </a:solidFill>
              </a:rPr>
              <a:t>を終了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するには、ウインドウ右上の「</a:t>
            </a:r>
            <a:r>
              <a:rPr kumimoji="1" lang="en-US" altLang="ja-JP" sz="1050" dirty="0">
                <a:solidFill>
                  <a:srgbClr val="FF0000"/>
                </a:solidFill>
              </a:rPr>
              <a:t>×</a:t>
            </a:r>
            <a:r>
              <a:rPr kumimoji="1" lang="ja-JP" altLang="en-US" sz="1050" dirty="0">
                <a:solidFill>
                  <a:srgbClr val="FF0000"/>
                </a:solidFill>
              </a:rPr>
              <a:t>」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印アイコンをクリックすれば良い。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7C9E720-8C96-715C-B02C-8E500F4051EC}"/>
              </a:ext>
            </a:extLst>
          </p:cNvPr>
          <p:cNvSpPr/>
          <p:nvPr/>
        </p:nvSpPr>
        <p:spPr>
          <a:xfrm>
            <a:off x="173556" y="6311060"/>
            <a:ext cx="287239" cy="3160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E7EC561-C322-693F-2689-1899FA069681}"/>
              </a:ext>
            </a:extLst>
          </p:cNvPr>
          <p:cNvSpPr/>
          <p:nvPr/>
        </p:nvSpPr>
        <p:spPr>
          <a:xfrm>
            <a:off x="1836257" y="2957928"/>
            <a:ext cx="3567950" cy="3160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BB92B0-E2C1-64B1-D573-7815069503C7}"/>
              </a:ext>
            </a:extLst>
          </p:cNvPr>
          <p:cNvSpPr txBox="1"/>
          <p:nvPr/>
        </p:nvSpPr>
        <p:spPr>
          <a:xfrm rot="18821306">
            <a:off x="-77618" y="5283420"/>
            <a:ext cx="203132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①スタートメニューを開く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8D00199-74B7-74BA-85A7-F7D19A70AE2D}"/>
              </a:ext>
            </a:extLst>
          </p:cNvPr>
          <p:cNvCxnSpPr>
            <a:cxnSpLocks/>
          </p:cNvCxnSpPr>
          <p:nvPr/>
        </p:nvCxnSpPr>
        <p:spPr>
          <a:xfrm flipH="1">
            <a:off x="5408275" y="2729633"/>
            <a:ext cx="356679" cy="4244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D08219-9FF1-7DB2-33DE-72E8D294FDB3}"/>
              </a:ext>
            </a:extLst>
          </p:cNvPr>
          <p:cNvSpPr txBox="1"/>
          <p:nvPr/>
        </p:nvSpPr>
        <p:spPr>
          <a:xfrm>
            <a:off x="5705640" y="2565143"/>
            <a:ext cx="14318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②</a:t>
            </a:r>
            <a:r>
              <a:rPr kumimoji="1" lang="en-US" altLang="ja-JP" sz="1400" dirty="0">
                <a:solidFill>
                  <a:srgbClr val="FF0000"/>
                </a:solidFill>
              </a:rPr>
              <a:t>visual </a:t>
            </a:r>
            <a:r>
              <a:rPr kumimoji="1" lang="ja-JP" altLang="en-US" sz="1400" dirty="0">
                <a:solidFill>
                  <a:srgbClr val="FF0000"/>
                </a:solidFill>
              </a:rPr>
              <a:t>と入力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F3A71BB-2AF2-ED8A-5E2F-BA17139CD80D}"/>
              </a:ext>
            </a:extLst>
          </p:cNvPr>
          <p:cNvSpPr/>
          <p:nvPr/>
        </p:nvSpPr>
        <p:spPr>
          <a:xfrm>
            <a:off x="1836257" y="4124766"/>
            <a:ext cx="1605586" cy="3160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C4C841F-6BC6-4D91-3BB9-14F8EE70F13A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441843" y="3465762"/>
            <a:ext cx="2263797" cy="817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B59E41-7BBF-C131-0E52-E29341A5CD46}"/>
              </a:ext>
            </a:extLst>
          </p:cNvPr>
          <p:cNvSpPr txBox="1"/>
          <p:nvPr/>
        </p:nvSpPr>
        <p:spPr>
          <a:xfrm>
            <a:off x="5615569" y="3278198"/>
            <a:ext cx="1800493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③検索結果に表れた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Visual Studio 2022</a:t>
            </a: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をダブルクリック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で起動。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9F825A7A-3AFA-22EB-219A-A71673B4E3F9}"/>
              </a:ext>
            </a:extLst>
          </p:cNvPr>
          <p:cNvSpPr/>
          <p:nvPr/>
        </p:nvSpPr>
        <p:spPr>
          <a:xfrm>
            <a:off x="7366829" y="3194605"/>
            <a:ext cx="540298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D2166A9-51A5-C379-4ACE-51786BD82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082" y="2270284"/>
            <a:ext cx="3510615" cy="1789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矢印: 右 22">
            <a:extLst>
              <a:ext uri="{FF2B5EF4-FFF2-40B4-BE49-F238E27FC236}">
                <a16:creationId xmlns:a16="http://schemas.microsoft.com/office/drawing/2014/main" id="{2B7B2D0C-2D08-5103-28BD-BFABE968C730}"/>
              </a:ext>
            </a:extLst>
          </p:cNvPr>
          <p:cNvSpPr/>
          <p:nvPr/>
        </p:nvSpPr>
        <p:spPr>
          <a:xfrm rot="5400000">
            <a:off x="9625275" y="3926975"/>
            <a:ext cx="523219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A8671D9-9FB3-981A-364C-6CC56694AA50}"/>
              </a:ext>
            </a:extLst>
          </p:cNvPr>
          <p:cNvSpPr/>
          <p:nvPr/>
        </p:nvSpPr>
        <p:spPr>
          <a:xfrm>
            <a:off x="10231048" y="2830641"/>
            <a:ext cx="1245185" cy="3160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60A5196-46DE-CD57-141F-A1FF8DA4CC0A}"/>
              </a:ext>
            </a:extLst>
          </p:cNvPr>
          <p:cNvSpPr txBox="1"/>
          <p:nvPr/>
        </p:nvSpPr>
        <p:spPr>
          <a:xfrm>
            <a:off x="10060844" y="2609342"/>
            <a:ext cx="163077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クリックしてサインイン</a:t>
            </a:r>
            <a:endParaRPr kumimoji="1" lang="en-US" altLang="ja-JP" sz="10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2DCE079-90D1-23B7-EBB5-54AB40E0719D}"/>
              </a:ext>
            </a:extLst>
          </p:cNvPr>
          <p:cNvSpPr txBox="1"/>
          <p:nvPr/>
        </p:nvSpPr>
        <p:spPr>
          <a:xfrm>
            <a:off x="8059617" y="6628276"/>
            <a:ext cx="65086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◆次に、改造版</a:t>
            </a:r>
            <a:r>
              <a:rPr kumimoji="1" lang="en-US" altLang="ja-JP" sz="1100" dirty="0">
                <a:solidFill>
                  <a:srgbClr val="FF0000"/>
                </a:solidFill>
              </a:rPr>
              <a:t>DX</a:t>
            </a:r>
            <a:r>
              <a:rPr kumimoji="1" lang="ja-JP" altLang="en-US" sz="1100" dirty="0">
                <a:solidFill>
                  <a:srgbClr val="FF0000"/>
                </a:solidFill>
              </a:rPr>
              <a:t>ライブラリをインストールしよう！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1163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9D8C60A1-C607-3AC1-1DFA-8D101ED34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540" y="4228547"/>
            <a:ext cx="1980555" cy="983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BECD06C-181B-7963-C9D8-B604A2AB6C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145" y="2519936"/>
            <a:ext cx="2961798" cy="453354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29DE1BE-2CCB-F098-34F9-5421F443B6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02" y="2398917"/>
            <a:ext cx="4645916" cy="482546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177062" y="101602"/>
            <a:ext cx="1183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2. </a:t>
            </a:r>
            <a:r>
              <a:rPr kumimoji="1" lang="ja-JP" altLang="en-US" sz="4400" b="1" dirty="0">
                <a:latin typeface="+mn-ea"/>
              </a:rPr>
              <a:t>授業用改造版</a:t>
            </a:r>
            <a:r>
              <a:rPr kumimoji="1" lang="en-US" altLang="ja-JP" sz="4400" b="1" dirty="0">
                <a:latin typeface="+mn-ea"/>
              </a:rPr>
              <a:t>DX</a:t>
            </a:r>
            <a:r>
              <a:rPr kumimoji="1" lang="ja-JP" altLang="en-US" sz="4400" b="1" dirty="0">
                <a:latin typeface="+mn-ea"/>
              </a:rPr>
              <a:t>ライブラリのインストール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354125" y="871043"/>
            <a:ext cx="11837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・改造版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ライブラリは 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5"/>
              </a:rPr>
              <a:t>http://www.ohshiro.tuis.ac.jp/~ohshiro/gamesoft/DxLib_VC.zip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からのダウンロードする。そして、ダウンロードした「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DxLib_VC.zip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」ファイルの中にある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</a:t>
            </a:r>
            <a:r>
              <a:rPr lang="en-US" altLang="ja-JP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DxLib_VC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」フォルダを「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C:\Program Files (x86)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」フォルダ内へコピーする。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5D6800-AA53-4958-B4C2-99E656B5617C}"/>
              </a:ext>
            </a:extLst>
          </p:cNvPr>
          <p:cNvSpPr txBox="1"/>
          <p:nvPr/>
        </p:nvSpPr>
        <p:spPr>
          <a:xfrm>
            <a:off x="177062" y="1969615"/>
            <a:ext cx="65037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①ダウンロードした 「</a:t>
            </a:r>
            <a:r>
              <a:rPr kumimoji="1" lang="en-US" altLang="ja-JP" sz="1200" dirty="0">
                <a:solidFill>
                  <a:srgbClr val="FF0000"/>
                </a:solidFill>
              </a:rPr>
              <a:t>DxLib_VC.zip</a:t>
            </a:r>
            <a:r>
              <a:rPr kumimoji="1" lang="ja-JP" altLang="en-US" sz="1200" dirty="0">
                <a:solidFill>
                  <a:srgbClr val="FF0000"/>
                </a:solidFill>
              </a:rPr>
              <a:t>」</a:t>
            </a:r>
            <a:r>
              <a:rPr kumimoji="1" lang="en-US" altLang="ja-JP" sz="1200" dirty="0">
                <a:solidFill>
                  <a:srgbClr val="FF0000"/>
                </a:solidFill>
              </a:rPr>
              <a:t> </a:t>
            </a:r>
            <a:r>
              <a:rPr kumimoji="1" lang="ja-JP" altLang="en-US" sz="1200" dirty="0">
                <a:solidFill>
                  <a:srgbClr val="FF0000"/>
                </a:solidFill>
              </a:rPr>
              <a:t>を開き、「</a:t>
            </a:r>
            <a:r>
              <a:rPr kumimoji="1" lang="en-US" altLang="ja-JP" sz="12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」フォルダを表示する。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②別ウインドウで「</a:t>
            </a:r>
            <a:r>
              <a:rPr lang="en-US" altLang="ja-JP" sz="1200" dirty="0">
                <a:solidFill>
                  <a:srgbClr val="FF0000"/>
                </a:solidFill>
              </a:rPr>
              <a:t>PC</a:t>
            </a:r>
            <a:r>
              <a:rPr kumimoji="1" lang="ja-JP" altLang="en-US" sz="1200" dirty="0">
                <a:solidFill>
                  <a:srgbClr val="FF0000"/>
                </a:solidFill>
              </a:rPr>
              <a:t>」→「</a:t>
            </a:r>
            <a:r>
              <a:rPr lang="en-US" altLang="ja-JP" sz="1200" dirty="0">
                <a:solidFill>
                  <a:srgbClr val="FF0000"/>
                </a:solidFill>
              </a:rPr>
              <a:t>C</a:t>
            </a:r>
            <a:r>
              <a:rPr lang="ja-JP" altLang="en-US" sz="1200" dirty="0">
                <a:solidFill>
                  <a:srgbClr val="FF0000"/>
                </a:solidFill>
              </a:rPr>
              <a:t>ドライブ</a:t>
            </a:r>
            <a:r>
              <a:rPr kumimoji="1" lang="ja-JP" altLang="en-US" sz="1200" dirty="0">
                <a:solidFill>
                  <a:srgbClr val="FF0000"/>
                </a:solidFill>
              </a:rPr>
              <a:t>」→「</a:t>
            </a:r>
            <a:r>
              <a:rPr kumimoji="1" lang="en-US" altLang="ja-JP" sz="1200" dirty="0">
                <a:solidFill>
                  <a:srgbClr val="FF0000"/>
                </a:solidFill>
              </a:rPr>
              <a:t>Program Files (x86)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」フォルダを表示する。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ACF11BB-6053-49D1-8B15-73D79D72A052}"/>
              </a:ext>
            </a:extLst>
          </p:cNvPr>
          <p:cNvSpPr/>
          <p:nvPr/>
        </p:nvSpPr>
        <p:spPr>
          <a:xfrm>
            <a:off x="1367845" y="3293053"/>
            <a:ext cx="615068" cy="25349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9231C16-27E8-403E-B072-4C150DEEF97B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982913" y="3419803"/>
            <a:ext cx="243853" cy="5251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F2311A5-3CAB-4116-B888-E9E4B9BA8021}"/>
              </a:ext>
            </a:extLst>
          </p:cNvPr>
          <p:cNvSpPr/>
          <p:nvPr/>
        </p:nvSpPr>
        <p:spPr>
          <a:xfrm>
            <a:off x="2208467" y="2522692"/>
            <a:ext cx="2804323" cy="2157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0DCB588-49A9-4243-BF0D-009B2E3C26ED}"/>
              </a:ext>
            </a:extLst>
          </p:cNvPr>
          <p:cNvSpPr txBox="1"/>
          <p:nvPr/>
        </p:nvSpPr>
        <p:spPr>
          <a:xfrm>
            <a:off x="1160911" y="3589681"/>
            <a:ext cx="121058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①ダウンロード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した</a:t>
            </a:r>
            <a:r>
              <a:rPr lang="en-US" altLang="ja-JP" sz="1000" dirty="0">
                <a:solidFill>
                  <a:srgbClr val="FF0000"/>
                </a:solidFill>
              </a:rPr>
              <a:t>zip</a:t>
            </a:r>
            <a:r>
              <a:rPr kumimoji="1" lang="ja-JP" altLang="en-US" sz="1000" dirty="0">
                <a:solidFill>
                  <a:srgbClr val="FF0000"/>
                </a:solidFill>
              </a:rPr>
              <a:t>ファイ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ルをダブルク</a:t>
            </a:r>
            <a:endParaRPr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リックで開く。</a:t>
            </a:r>
            <a:endParaRPr kumimoji="1" lang="en-US" altLang="ja-JP" sz="1000" dirty="0">
              <a:solidFill>
                <a:srgbClr val="FF0000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4A9DB030-D864-4D9F-9800-DF9123D3B662}"/>
              </a:ext>
            </a:extLst>
          </p:cNvPr>
          <p:cNvSpPr/>
          <p:nvPr/>
        </p:nvSpPr>
        <p:spPr>
          <a:xfrm>
            <a:off x="3066811" y="3277958"/>
            <a:ext cx="525904" cy="21964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2DD6B5C-C961-48C4-8D3D-E0CBBF38D2F0}"/>
              </a:ext>
            </a:extLst>
          </p:cNvPr>
          <p:cNvSpPr txBox="1"/>
          <p:nvPr/>
        </p:nvSpPr>
        <p:spPr>
          <a:xfrm>
            <a:off x="3101928" y="3529205"/>
            <a:ext cx="1702145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rgbClr val="FF0000"/>
                </a:solidFill>
              </a:rPr>
              <a:t>開いたウインドウ内に「</a:t>
            </a:r>
            <a:r>
              <a:rPr kumimoji="1" lang="en-US" altLang="ja-JP" sz="9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900" dirty="0">
                <a:solidFill>
                  <a:srgbClr val="FF0000"/>
                </a:solidFill>
              </a:rPr>
              <a:t>」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フォルダが見えている。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endParaRPr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このウインドウは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開いたままにして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おく。</a:t>
            </a:r>
            <a:endParaRPr kumimoji="1"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337678B6-AEFF-4822-BD8B-E74FF3587952}"/>
              </a:ext>
            </a:extLst>
          </p:cNvPr>
          <p:cNvSpPr/>
          <p:nvPr/>
        </p:nvSpPr>
        <p:spPr>
          <a:xfrm>
            <a:off x="548013" y="6228880"/>
            <a:ext cx="448362" cy="1605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3D9192E3-AD7D-403A-88E7-FF76E39FB2D6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996375" y="5907206"/>
            <a:ext cx="379308" cy="40194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3C4D746-8640-4848-80DC-A7E92910509F}"/>
              </a:ext>
            </a:extLst>
          </p:cNvPr>
          <p:cNvSpPr/>
          <p:nvPr/>
        </p:nvSpPr>
        <p:spPr>
          <a:xfrm>
            <a:off x="1375683" y="5621438"/>
            <a:ext cx="700290" cy="3057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6D3FB8F-5651-4C50-BA29-FA75079EA72C}"/>
              </a:ext>
            </a:extLst>
          </p:cNvPr>
          <p:cNvSpPr/>
          <p:nvPr/>
        </p:nvSpPr>
        <p:spPr>
          <a:xfrm>
            <a:off x="2215574" y="4847843"/>
            <a:ext cx="2742422" cy="20101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F8865772-762F-445D-9808-34CE5DA31B0B}"/>
              </a:ext>
            </a:extLst>
          </p:cNvPr>
          <p:cNvSpPr/>
          <p:nvPr/>
        </p:nvSpPr>
        <p:spPr>
          <a:xfrm>
            <a:off x="3114990" y="6316302"/>
            <a:ext cx="627846" cy="15084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F163F8B-93B6-4AE7-81FC-65F91C9601A3}"/>
              </a:ext>
            </a:extLst>
          </p:cNvPr>
          <p:cNvSpPr/>
          <p:nvPr/>
        </p:nvSpPr>
        <p:spPr>
          <a:xfrm>
            <a:off x="548013" y="4866917"/>
            <a:ext cx="160416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6F22707-99D5-4C2E-83E0-42C70F2A8AEC}"/>
              </a:ext>
            </a:extLst>
          </p:cNvPr>
          <p:cNvSpPr txBox="1"/>
          <p:nvPr/>
        </p:nvSpPr>
        <p:spPr>
          <a:xfrm>
            <a:off x="520739" y="4913552"/>
            <a:ext cx="15552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②新しいウインドウで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「</a:t>
            </a:r>
            <a:r>
              <a:rPr kumimoji="1" lang="en-US" altLang="ja-JP" sz="1000" dirty="0">
                <a:solidFill>
                  <a:srgbClr val="FF0000"/>
                </a:solidFill>
              </a:rPr>
              <a:t>PC</a:t>
            </a:r>
            <a:r>
              <a:rPr kumimoji="1" lang="ja-JP" altLang="en-US" sz="1000" dirty="0">
                <a:solidFill>
                  <a:srgbClr val="FF0000"/>
                </a:solidFill>
              </a:rPr>
              <a:t>」をクリック。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表示された「</a:t>
            </a:r>
            <a:r>
              <a:rPr kumimoji="1" lang="en-US" altLang="ja-JP" sz="1000" dirty="0">
                <a:solidFill>
                  <a:srgbClr val="FF0000"/>
                </a:solidFill>
              </a:rPr>
              <a:t>C</a:t>
            </a:r>
            <a:r>
              <a:rPr kumimoji="1" lang="ja-JP" altLang="en-US" sz="1000" dirty="0">
                <a:solidFill>
                  <a:srgbClr val="FF0000"/>
                </a:solidFill>
              </a:rPr>
              <a:t>ドライ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ブ」を開く。</a:t>
            </a:r>
            <a:endParaRPr kumimoji="1" lang="en-US" altLang="ja-JP" sz="1000" dirty="0">
              <a:solidFill>
                <a:srgbClr val="FF0000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FACE484-4762-4FFF-A74E-8D35FBA19C01}"/>
              </a:ext>
            </a:extLst>
          </p:cNvPr>
          <p:cNvSpPr/>
          <p:nvPr/>
        </p:nvSpPr>
        <p:spPr>
          <a:xfrm>
            <a:off x="2632083" y="5734729"/>
            <a:ext cx="1727154" cy="43482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3544F83-0123-42D0-8942-D6B65774FAB6}"/>
              </a:ext>
            </a:extLst>
          </p:cNvPr>
          <p:cNvSpPr txBox="1"/>
          <p:nvPr/>
        </p:nvSpPr>
        <p:spPr>
          <a:xfrm>
            <a:off x="2730218" y="5774337"/>
            <a:ext cx="145424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rgbClr val="FF0000"/>
                </a:solidFill>
              </a:rPr>
              <a:t>開いたウインドウ内に「</a:t>
            </a:r>
            <a:r>
              <a:rPr lang="en-US" altLang="ja-JP" sz="900" dirty="0">
                <a:solidFill>
                  <a:srgbClr val="FF0000"/>
                </a:solidFill>
              </a:rPr>
              <a:t>Program Files (x86)</a:t>
            </a:r>
            <a:r>
              <a:rPr kumimoji="1" lang="ja-JP" altLang="en-US" sz="900" dirty="0">
                <a:solidFill>
                  <a:srgbClr val="FF0000"/>
                </a:solidFill>
              </a:rPr>
              <a:t>」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フォルダが見えている。</a:t>
            </a:r>
            <a:endParaRPr kumimoji="1"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E7F3F434-E500-43F0-A899-684706F8EFAE}"/>
              </a:ext>
            </a:extLst>
          </p:cNvPr>
          <p:cNvSpPr/>
          <p:nvPr/>
        </p:nvSpPr>
        <p:spPr>
          <a:xfrm>
            <a:off x="5253245" y="4394735"/>
            <a:ext cx="1259484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E2FF1DC-E81D-42C2-BEFD-2240DD8D45D4}"/>
              </a:ext>
            </a:extLst>
          </p:cNvPr>
          <p:cNvSpPr txBox="1"/>
          <p:nvPr/>
        </p:nvSpPr>
        <p:spPr>
          <a:xfrm>
            <a:off x="6512729" y="2058271"/>
            <a:ext cx="362150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③「</a:t>
            </a:r>
            <a:r>
              <a:rPr kumimoji="1" lang="en-US" altLang="ja-JP" sz="12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」フォルダを、</a:t>
            </a:r>
            <a:r>
              <a:rPr kumimoji="1" lang="en-US" altLang="ja-JP" sz="1200" dirty="0">
                <a:solidFill>
                  <a:srgbClr val="FF0000"/>
                </a:solidFill>
              </a:rPr>
              <a:t>C</a:t>
            </a:r>
            <a:r>
              <a:rPr kumimoji="1" lang="ja-JP" altLang="en-US" sz="1200" dirty="0">
                <a:solidFill>
                  <a:srgbClr val="FF0000"/>
                </a:solidFill>
              </a:rPr>
              <a:t>ドライブ直下の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「</a:t>
            </a:r>
            <a:r>
              <a:rPr kumimoji="1" lang="en-US" altLang="ja-JP" sz="1200" dirty="0">
                <a:solidFill>
                  <a:srgbClr val="FF0000"/>
                </a:solidFill>
              </a:rPr>
              <a:t>Program  Files (x86)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」フォルダ内へコピー。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69836C50-E4B8-4D6E-B05E-43FE6D64476B}"/>
              </a:ext>
            </a:extLst>
          </p:cNvPr>
          <p:cNvSpPr/>
          <p:nvPr/>
        </p:nvSpPr>
        <p:spPr>
          <a:xfrm>
            <a:off x="7602682" y="3350032"/>
            <a:ext cx="525904" cy="21964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F141075-74AA-4A47-AE8F-6F7C6D185F83}"/>
              </a:ext>
            </a:extLst>
          </p:cNvPr>
          <p:cNvSpPr/>
          <p:nvPr/>
        </p:nvSpPr>
        <p:spPr>
          <a:xfrm>
            <a:off x="7660331" y="6412707"/>
            <a:ext cx="764477" cy="16275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F17845F4-BC0A-4CA1-A721-1BFD4BD61A33}"/>
              </a:ext>
            </a:extLst>
          </p:cNvPr>
          <p:cNvCxnSpPr>
            <a:cxnSpLocks/>
            <a:stCxn id="49" idx="2"/>
            <a:endCxn id="55" idx="0"/>
          </p:cNvCxnSpPr>
          <p:nvPr/>
        </p:nvCxnSpPr>
        <p:spPr>
          <a:xfrm>
            <a:off x="7865634" y="3569674"/>
            <a:ext cx="176936" cy="284303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CB8ABBA-8966-4B2C-A588-1CF1A601931A}"/>
              </a:ext>
            </a:extLst>
          </p:cNvPr>
          <p:cNvSpPr/>
          <p:nvPr/>
        </p:nvSpPr>
        <p:spPr>
          <a:xfrm>
            <a:off x="7012492" y="3712080"/>
            <a:ext cx="2665937" cy="77861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D19F9C3-C343-482D-BE09-D947387053F1}"/>
              </a:ext>
            </a:extLst>
          </p:cNvPr>
          <p:cNvSpPr txBox="1"/>
          <p:nvPr/>
        </p:nvSpPr>
        <p:spPr>
          <a:xfrm>
            <a:off x="6929250" y="3757025"/>
            <a:ext cx="2787943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「</a:t>
            </a:r>
            <a:r>
              <a:rPr kumimoji="1" lang="en-US" altLang="ja-JP" sz="14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400" dirty="0">
                <a:solidFill>
                  <a:srgbClr val="FF0000"/>
                </a:solidFill>
              </a:rPr>
              <a:t>」フォルダをつまん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で「</a:t>
            </a:r>
            <a:r>
              <a:rPr kumimoji="1" lang="en-US" altLang="ja-JP" sz="1400" dirty="0">
                <a:solidFill>
                  <a:srgbClr val="FF0000"/>
                </a:solidFill>
              </a:rPr>
              <a:t>Program  Files (x86)</a:t>
            </a:r>
            <a:r>
              <a:rPr kumimoji="1" lang="ja-JP" altLang="en-US" sz="1400" dirty="0">
                <a:solidFill>
                  <a:srgbClr val="FF0000"/>
                </a:solidFill>
              </a:rPr>
              <a:t>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フォルダの上で離す。</a:t>
            </a:r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D94A1B4F-B79B-463A-83D1-A89BDB2A387C}"/>
              </a:ext>
            </a:extLst>
          </p:cNvPr>
          <p:cNvSpPr/>
          <p:nvPr/>
        </p:nvSpPr>
        <p:spPr>
          <a:xfrm>
            <a:off x="9256458" y="4391981"/>
            <a:ext cx="642729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101C6E2-E150-40CC-8255-53085B61ABBA}"/>
              </a:ext>
            </a:extLst>
          </p:cNvPr>
          <p:cNvSpPr txBox="1"/>
          <p:nvPr/>
        </p:nvSpPr>
        <p:spPr>
          <a:xfrm>
            <a:off x="9899187" y="3583763"/>
            <a:ext cx="218521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④管理者権限が必要だと言わ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れるので、「続行」をクリ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ックする。</a:t>
            </a:r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76A14A3E-A86A-4D15-8FE3-79B8C63591BD}"/>
              </a:ext>
            </a:extLst>
          </p:cNvPr>
          <p:cNvSpPr/>
          <p:nvPr/>
        </p:nvSpPr>
        <p:spPr>
          <a:xfrm>
            <a:off x="10515359" y="4802635"/>
            <a:ext cx="438391" cy="18303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2C52160-44D1-4AC9-94B8-1B15CAE10AA3}"/>
              </a:ext>
            </a:extLst>
          </p:cNvPr>
          <p:cNvSpPr txBox="1"/>
          <p:nvPr/>
        </p:nvSpPr>
        <p:spPr>
          <a:xfrm>
            <a:off x="10534033" y="4986691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クリック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EDA103-0626-40F9-AE76-B5F175BFBAD8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1725828" y="5212320"/>
            <a:ext cx="487263" cy="40911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19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90FAC80-4C42-0E9B-942A-FD0C96CA3D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5" y="2775660"/>
            <a:ext cx="11102951" cy="413303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177062" y="101602"/>
            <a:ext cx="1183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2. </a:t>
            </a:r>
            <a:r>
              <a:rPr kumimoji="1" lang="ja-JP" altLang="en-US" sz="4400" b="1" dirty="0">
                <a:latin typeface="+mn-ea"/>
              </a:rPr>
              <a:t>授業用改造版</a:t>
            </a:r>
            <a:r>
              <a:rPr kumimoji="1" lang="en-US" altLang="ja-JP" sz="4400" b="1" dirty="0">
                <a:latin typeface="+mn-ea"/>
              </a:rPr>
              <a:t>DX</a:t>
            </a:r>
            <a:r>
              <a:rPr kumimoji="1" lang="ja-JP" altLang="en-US" sz="4400" b="1" dirty="0">
                <a:latin typeface="+mn-ea"/>
              </a:rPr>
              <a:t>ライブラリのインストール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354125" y="871043"/>
            <a:ext cx="11837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・正しい位置に「</a:t>
            </a:r>
            <a:r>
              <a:rPr lang="en-US" altLang="ja-JP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DxLib_VC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」フォルダを置けたか確認する。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正しい位置に配置できているなら、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C:\Program Files (x86)\</a:t>
            </a:r>
            <a:r>
              <a:rPr lang="en-US" altLang="ja-JP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DxLib_VC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\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プロジェクトに追加すべきファイル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_VC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用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というフォルダ構成になっているはずなので、これを確認する。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E2FF1DC-E81D-42C2-BEFD-2240DD8D45D4}"/>
              </a:ext>
            </a:extLst>
          </p:cNvPr>
          <p:cNvSpPr txBox="1"/>
          <p:nvPr/>
        </p:nvSpPr>
        <p:spPr>
          <a:xfrm>
            <a:off x="471575" y="2264281"/>
            <a:ext cx="93041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①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C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ドライブ</a:t>
            </a:r>
            <a:r>
              <a:rPr kumimoji="1" lang="ja-JP" altLang="en-US" sz="1200" dirty="0">
                <a:solidFill>
                  <a:srgbClr val="FF0000"/>
                </a:solidFill>
              </a:rPr>
              <a:t>直下の「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Program  Files (x86)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」フォルダを開く。②開いたフォルダの中にある「</a:t>
            </a:r>
            <a:r>
              <a:rPr kumimoji="1" lang="en-US" altLang="ja-JP" sz="1200" b="1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」フォルダをさらに開く。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③開いたフォルダに「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プロジェクトに追加すべきファイル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_VC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用</a:t>
            </a:r>
            <a:r>
              <a:rPr kumimoji="1" lang="ja-JP" altLang="en-US" sz="1200" dirty="0">
                <a:solidFill>
                  <a:srgbClr val="FF0000"/>
                </a:solidFill>
              </a:rPr>
              <a:t>」というフォルダが存在していれば</a:t>
            </a:r>
            <a:r>
              <a:rPr kumimoji="1" lang="en-US" altLang="ja-JP" sz="1200" dirty="0">
                <a:solidFill>
                  <a:srgbClr val="FF0000"/>
                </a:solidFill>
              </a:rPr>
              <a:t>OK</a:t>
            </a:r>
            <a:r>
              <a:rPr kumimoji="1" lang="ja-JP" altLang="en-US" sz="1200" dirty="0">
                <a:solidFill>
                  <a:srgbClr val="FF0000"/>
                </a:solidFill>
              </a:rPr>
              <a:t>。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D5A68094-131D-4611-AFA7-01632B185ECA}"/>
              </a:ext>
            </a:extLst>
          </p:cNvPr>
          <p:cNvSpPr/>
          <p:nvPr/>
        </p:nvSpPr>
        <p:spPr>
          <a:xfrm>
            <a:off x="2068270" y="5758357"/>
            <a:ext cx="1229734" cy="228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33E824E-6EAE-456D-9651-3074165D98C9}"/>
              </a:ext>
            </a:extLst>
          </p:cNvPr>
          <p:cNvSpPr/>
          <p:nvPr/>
        </p:nvSpPr>
        <p:spPr>
          <a:xfrm>
            <a:off x="1633118" y="5207730"/>
            <a:ext cx="1697624" cy="48650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5D6800-AA53-4958-B4C2-99E656B5617C}"/>
              </a:ext>
            </a:extLst>
          </p:cNvPr>
          <p:cNvSpPr txBox="1"/>
          <p:nvPr/>
        </p:nvSpPr>
        <p:spPr>
          <a:xfrm>
            <a:off x="1633118" y="5247309"/>
            <a:ext cx="203934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①「</a:t>
            </a:r>
            <a:r>
              <a:rPr kumimoji="1" lang="en-US" altLang="ja-JP" sz="1200" dirty="0">
                <a:solidFill>
                  <a:srgbClr val="FF0000"/>
                </a:solidFill>
              </a:rPr>
              <a:t>Program Files (x86)</a:t>
            </a:r>
            <a:r>
              <a:rPr kumimoji="1" lang="ja-JP" altLang="en-US" sz="1200" dirty="0">
                <a:solidFill>
                  <a:srgbClr val="FF0000"/>
                </a:solidFill>
              </a:rPr>
              <a:t>」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フォルダを開く。</a:t>
            </a: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E4563E19-89F0-41CA-989E-79AD2F47FB26}"/>
              </a:ext>
            </a:extLst>
          </p:cNvPr>
          <p:cNvCxnSpPr>
            <a:cxnSpLocks/>
            <a:stCxn id="45" idx="3"/>
            <a:endCxn id="52" idx="1"/>
          </p:cNvCxnSpPr>
          <p:nvPr/>
        </p:nvCxnSpPr>
        <p:spPr>
          <a:xfrm flipV="1">
            <a:off x="3298004" y="4886642"/>
            <a:ext cx="2103072" cy="98601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4C200B8E-6834-42A2-898F-8D407022D635}"/>
              </a:ext>
            </a:extLst>
          </p:cNvPr>
          <p:cNvSpPr/>
          <p:nvPr/>
        </p:nvSpPr>
        <p:spPr>
          <a:xfrm>
            <a:off x="5401076" y="4786629"/>
            <a:ext cx="795074" cy="2000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7CFBA300-BEA8-4342-B9CC-692596AD16CC}"/>
              </a:ext>
            </a:extLst>
          </p:cNvPr>
          <p:cNvCxnSpPr>
            <a:cxnSpLocks/>
            <a:stCxn id="52" idx="3"/>
            <a:endCxn id="64" idx="1"/>
          </p:cNvCxnSpPr>
          <p:nvPr/>
        </p:nvCxnSpPr>
        <p:spPr>
          <a:xfrm>
            <a:off x="6196150" y="4886642"/>
            <a:ext cx="2806387" cy="57640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56AE281C-5A06-442A-9F6C-AB2AF3532F46}"/>
              </a:ext>
            </a:extLst>
          </p:cNvPr>
          <p:cNvSpPr/>
          <p:nvPr/>
        </p:nvSpPr>
        <p:spPr>
          <a:xfrm>
            <a:off x="5007851" y="4251193"/>
            <a:ext cx="1697624" cy="5165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CE57466-8AAA-4F44-A812-369E8FCBB365}"/>
              </a:ext>
            </a:extLst>
          </p:cNvPr>
          <p:cNvSpPr txBox="1"/>
          <p:nvPr/>
        </p:nvSpPr>
        <p:spPr>
          <a:xfrm>
            <a:off x="5071833" y="4306072"/>
            <a:ext cx="156966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②「</a:t>
            </a:r>
            <a:r>
              <a:rPr kumimoji="1" lang="en-US" altLang="ja-JP" sz="12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200" dirty="0">
                <a:solidFill>
                  <a:srgbClr val="FF0000"/>
                </a:solidFill>
              </a:rPr>
              <a:t>」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フォルダを開く。</a:t>
            </a:r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4CA7937F-4B30-4038-BA52-D7053FA6F6F2}"/>
              </a:ext>
            </a:extLst>
          </p:cNvPr>
          <p:cNvSpPr/>
          <p:nvPr/>
        </p:nvSpPr>
        <p:spPr>
          <a:xfrm>
            <a:off x="9002537" y="5350969"/>
            <a:ext cx="1805875" cy="2241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0712BCD3-4143-4ECE-B99E-4FBA95BF6F2E}"/>
              </a:ext>
            </a:extLst>
          </p:cNvPr>
          <p:cNvSpPr/>
          <p:nvPr/>
        </p:nvSpPr>
        <p:spPr>
          <a:xfrm>
            <a:off x="7967011" y="5647330"/>
            <a:ext cx="3435321" cy="57640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2EDA059-6BAD-4D5A-99AD-9CDC37EC5D35}"/>
              </a:ext>
            </a:extLst>
          </p:cNvPr>
          <p:cNvSpPr txBox="1"/>
          <p:nvPr/>
        </p:nvSpPr>
        <p:spPr>
          <a:xfrm>
            <a:off x="7967011" y="5708974"/>
            <a:ext cx="36174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③「プロジェクトに追加すべきファイル＿</a:t>
            </a:r>
            <a:r>
              <a:rPr kumimoji="1" lang="en-US" altLang="ja-JP" sz="1200" dirty="0">
                <a:solidFill>
                  <a:srgbClr val="FF0000"/>
                </a:solidFill>
              </a:rPr>
              <a:t>VC</a:t>
            </a:r>
            <a:r>
              <a:rPr kumimoji="1" lang="ja-JP" altLang="en-US" sz="1200" dirty="0">
                <a:solidFill>
                  <a:srgbClr val="FF0000"/>
                </a:solidFill>
              </a:rPr>
              <a:t>用」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フォルダが存在していることを確認する。</a:t>
            </a:r>
          </a:p>
        </p:txBody>
      </p:sp>
    </p:spTree>
    <p:extLst>
      <p:ext uri="{BB962C8B-B14F-4D97-AF65-F5344CB8AC3E}">
        <p14:creationId xmlns:p14="http://schemas.microsoft.com/office/powerpoint/2010/main" val="283119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177062" y="101602"/>
            <a:ext cx="1183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3. </a:t>
            </a:r>
            <a:r>
              <a:rPr kumimoji="1" lang="en-US" altLang="ja-JP" sz="4400" b="1" spc="-300" dirty="0" err="1">
                <a:latin typeface="+mn-ea"/>
              </a:rPr>
              <a:t>VisualStudio</a:t>
            </a:r>
            <a:r>
              <a:rPr kumimoji="1" lang="ja-JP" altLang="en-US" sz="4400" b="1" spc="-300" dirty="0">
                <a:latin typeface="+mn-ea"/>
              </a:rPr>
              <a:t>と改造版</a:t>
            </a:r>
            <a:r>
              <a:rPr kumimoji="1" lang="en-US" altLang="ja-JP" sz="4400" b="1" spc="-300" dirty="0">
                <a:latin typeface="+mn-ea"/>
              </a:rPr>
              <a:t>DX</a:t>
            </a:r>
            <a:r>
              <a:rPr kumimoji="1" lang="ja-JP" altLang="en-US" sz="4400" b="1" spc="-300" dirty="0">
                <a:latin typeface="+mn-ea"/>
              </a:rPr>
              <a:t>ライブラリの動作確認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354125" y="871043"/>
            <a:ext cx="11837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2"/>
              </a:rPr>
              <a:t>http://www.ohshiro.tuis.ac.jp/~ohshiro/gamesoft/game00.html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の内容を実行して、動作確認を行う。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うまく動けばインストールは終了です！　お疲れ様！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69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1099</Words>
  <Application>Microsoft Macintosh PowerPoint</Application>
  <PresentationFormat>ワイド画面</PresentationFormat>
  <Paragraphs>117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大城　正典</dc:creator>
  <cp:lastModifiedBy>大城　正典</cp:lastModifiedBy>
  <cp:revision>85</cp:revision>
  <dcterms:created xsi:type="dcterms:W3CDTF">2022-04-21T17:45:40Z</dcterms:created>
  <dcterms:modified xsi:type="dcterms:W3CDTF">2025-04-17T08:32:30Z</dcterms:modified>
</cp:coreProperties>
</file>