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73" r:id="rId4"/>
    <p:sldId id="257" r:id="rId5"/>
    <p:sldId id="259" r:id="rId6"/>
    <p:sldId id="260" r:id="rId7"/>
    <p:sldId id="261" r:id="rId8"/>
    <p:sldId id="262" r:id="rId9"/>
    <p:sldId id="263" r:id="rId10"/>
    <p:sldId id="274" r:id="rId11"/>
    <p:sldId id="264" r:id="rId12"/>
    <p:sldId id="275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4694"/>
  </p:normalViewPr>
  <p:slideViewPr>
    <p:cSldViewPr snapToGrid="0">
      <p:cViewPr varScale="1">
        <p:scale>
          <a:sx n="102" d="100"/>
          <a:sy n="102" d="100"/>
        </p:scale>
        <p:origin x="200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F60CA-356E-0749-893E-A447F63476DC}" type="datetimeFigureOut">
              <a:rPr kumimoji="1" lang="ja-JP" altLang="en-US" smtClean="0"/>
              <a:t>2023/4/12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1CF23-B7F4-F742-81AB-4B56EA0AB6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6435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1CF23-B7F4-F742-81AB-4B56EA0AB67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780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30269B-C97E-487B-AA72-B73D0E94F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371A2BB-15CC-474B-A5FB-E9CC6B1E7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E847F9-24A2-44DD-827E-52758F37B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0214-A46E-490F-95CD-63E3215441B3}" type="datetimeFigureOut">
              <a:rPr kumimoji="1" lang="ja-JP" altLang="en-US" smtClean="0"/>
              <a:t>2023/4/12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215098-C053-4985-9D26-4E216C6C8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F01EBF-18F7-4A17-97C8-298E7A021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3989-3DF1-4366-804F-22737F7D4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21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6654EF-5CF2-4083-9B15-DDF671E7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4EA3545-FE08-4FC3-AC50-7EAA57951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A670CB-F4E9-477F-93BD-E53830197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0214-A46E-490F-95CD-63E3215441B3}" type="datetimeFigureOut">
              <a:rPr kumimoji="1" lang="ja-JP" altLang="en-US" smtClean="0"/>
              <a:t>2023/4/12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3B6295-E374-4EAC-A80A-6E3BA5D8C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AE7DB7-D9C8-4335-A3EA-D6352C3A6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3989-3DF1-4366-804F-22737F7D4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25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4D70D2C-BB7A-4304-AAC8-0263758F2F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28230C-5EF4-4F00-BFBE-BAE11B9DD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F6F5FD-C098-49AC-8C58-7330C610F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0214-A46E-490F-95CD-63E3215441B3}" type="datetimeFigureOut">
              <a:rPr kumimoji="1" lang="ja-JP" altLang="en-US" smtClean="0"/>
              <a:t>2023/4/12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66211C-AB10-4049-B5EE-E9D92EAD6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E9B153-88F4-4A86-859C-6A50287D2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3989-3DF1-4366-804F-22737F7D4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338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3B49A5-6150-439A-803E-111BAF78F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06DFB0-E9D8-4282-A44F-AD4F5AFDA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DDFC31-838C-4CFD-ABCE-6B861CE72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0214-A46E-490F-95CD-63E3215441B3}" type="datetimeFigureOut">
              <a:rPr kumimoji="1" lang="ja-JP" altLang="en-US" smtClean="0"/>
              <a:t>2023/4/12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4EE5E2-379A-4A38-9E04-BAAEBCB72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488497-EE82-4661-9B94-09E232294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3989-3DF1-4366-804F-22737F7D4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06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34E8CD-D532-47BC-BB75-AE8420F92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3A26E38-5C65-46AF-93E8-2E69F7E3C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CB73E8-01C8-4C19-A0F3-B0CA93DC9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0214-A46E-490F-95CD-63E3215441B3}" type="datetimeFigureOut">
              <a:rPr kumimoji="1" lang="ja-JP" altLang="en-US" smtClean="0"/>
              <a:t>2023/4/12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C26A35-A3A5-4762-B2B5-0F62ECCF9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DA88C9-F2C5-4B02-B23D-9BC32FC54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3989-3DF1-4366-804F-22737F7D4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424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AD06FA-54CE-4E94-82B2-EBCC6DE00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A2762F-32B4-4410-9370-B7573327F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9A879FB-6C87-46F6-940A-2BA4EA11E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87292AE-DFCB-497A-9FD4-1E30FCE2B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0214-A46E-490F-95CD-63E3215441B3}" type="datetimeFigureOut">
              <a:rPr kumimoji="1" lang="ja-JP" altLang="en-US" smtClean="0"/>
              <a:t>2023/4/12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F3C4B80-88D5-4692-8616-FF1B4B1D5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8460C27-E215-4E7A-BFC8-5FFC6DAA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3989-3DF1-4366-804F-22737F7D4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55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619023-F0CC-4584-8809-AF6CF2806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F654028-B50B-466C-92A2-CD9B3BA54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29CE2FA-BAA4-4EF2-9FE0-9967C7312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98F973-FAEB-41AB-B0F2-3B3CEABD0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8E20282-F532-404A-89D2-E4659B1FF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7BCE705-F7EF-4667-B6CE-043BCD3C0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0214-A46E-490F-95CD-63E3215441B3}" type="datetimeFigureOut">
              <a:rPr kumimoji="1" lang="ja-JP" altLang="en-US" smtClean="0"/>
              <a:t>2023/4/12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4682FB8-76FB-4DFE-8B03-3670F4FA3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48D815C-E1B4-44FE-B86C-D6C31ABDE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3989-3DF1-4366-804F-22737F7D4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01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D78E64-EBA6-4810-8052-CC8DAAFFE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684573F-0642-4DDD-9B35-FF7421FD3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0214-A46E-490F-95CD-63E3215441B3}" type="datetimeFigureOut">
              <a:rPr kumimoji="1" lang="ja-JP" altLang="en-US" smtClean="0"/>
              <a:t>2023/4/12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59E8A85-6248-4063-95A0-7AA605FE6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D96F805-6401-48EA-90F7-295996102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3989-3DF1-4366-804F-22737F7D4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33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69714FE-5F38-4A82-85A5-00144EF6E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0214-A46E-490F-95CD-63E3215441B3}" type="datetimeFigureOut">
              <a:rPr kumimoji="1" lang="ja-JP" altLang="en-US" smtClean="0"/>
              <a:t>2023/4/12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D802E8A-D7BD-48A2-9D78-79FF42CD0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5C60D3-6E4B-4B13-98AA-A15525D23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3989-3DF1-4366-804F-22737F7D4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63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6688A8-7CEA-4B93-9BF7-9CB29A5B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07373D-6FE9-4AD4-AFD4-0D17BF91E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D487959-8E8D-482D-AF2C-D628AC816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4D1596-B51A-41C8-9367-2F553F295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0214-A46E-490F-95CD-63E3215441B3}" type="datetimeFigureOut">
              <a:rPr kumimoji="1" lang="ja-JP" altLang="en-US" smtClean="0"/>
              <a:t>2023/4/12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8A0C1B3-362A-4C31-A28D-A6E275DA0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524622-CE96-4801-AF85-360A3D0FF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3989-3DF1-4366-804F-22737F7D4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986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22CAA7-E0AB-47B0-8D32-309297998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B7A080B-13E1-40E3-BE34-70DC37B3F6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9E4651A-D891-4790-9C4F-FFBB08619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1D0EBEF-004C-48A6-AE05-7DB5128BE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0214-A46E-490F-95CD-63E3215441B3}" type="datetimeFigureOut">
              <a:rPr kumimoji="1" lang="ja-JP" altLang="en-US" smtClean="0"/>
              <a:t>2023/4/12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93E68E4-2A60-4F39-A3AD-DF54C3E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B974049-3263-421A-81BB-3C27898F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3989-3DF1-4366-804F-22737F7D4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611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F26B4F5-07A0-4390-8812-2D5A47E31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DF51664-90B2-4093-841E-57B5D17C5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D27C19-945D-4CC7-99E5-22700F98D6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30214-A46E-490F-95CD-63E3215441B3}" type="datetimeFigureOut">
              <a:rPr kumimoji="1" lang="ja-JP" altLang="en-US" smtClean="0"/>
              <a:t>2023/4/12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593853-5318-422A-B782-8A5A6BE193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1AAB35-6364-4838-A6CB-B64121BFC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93989-3DF1-4366-804F-22737F7D4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1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ntl/ja_jp/chrom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ergedoc.osdn.jp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15ABB2-C3E1-485D-A358-E59BD1405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218" y="0"/>
            <a:ext cx="9144000" cy="2387600"/>
          </a:xfrm>
        </p:spPr>
        <p:txBody>
          <a:bodyPr>
            <a:normAutofit/>
          </a:bodyPr>
          <a:lstStyle/>
          <a:p>
            <a:r>
              <a:rPr kumimoji="1" lang="en-US" altLang="ja-JP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 </a:t>
            </a:r>
            <a:r>
              <a:rPr kumimoji="1" lang="ja-JP" altLang="en-US" sz="7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br>
              <a:rPr kumimoji="1" lang="en-US" altLang="ja-JP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1" lang="en-US" altLang="ja-JP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2023</a:t>
            </a:r>
            <a:r>
              <a:rPr kumimoji="1" lang="ja-JP" altLang="en-US" sz="7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年版</a:t>
            </a:r>
            <a:endParaRPr kumimoji="1" lang="ja-JP" alt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01231BE-0C50-4271-BE12-C3A3880DE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784" y="2723458"/>
            <a:ext cx="10707148" cy="302526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kumimoji="1" lang="en-US" altLang="ja-JP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※Eclipse</a:t>
            </a:r>
            <a:r>
              <a:rPr kumimoji="1" lang="ja-JP" alt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の他に</a:t>
            </a:r>
            <a:r>
              <a:rPr kumimoji="1" lang="en-US" altLang="ja-JP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Google Chrome(Web</a:t>
            </a:r>
            <a:r>
              <a:rPr kumimoji="1" lang="ja-JP" alt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ブラウザ</a:t>
            </a:r>
            <a:r>
              <a:rPr kumimoji="1" lang="en-US" altLang="ja-JP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r>
              <a:rPr kumimoji="1" lang="ja-JP" alt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の</a:t>
            </a:r>
            <a:r>
              <a:rPr lang="ja-JP" alt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インストールに</a:t>
            </a:r>
            <a:br>
              <a:rPr lang="en-US" altLang="ja-JP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ja-JP" alt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ついても</a:t>
            </a:r>
            <a:r>
              <a:rPr kumimoji="1" lang="ja-JP" alt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あわせて説明します。</a:t>
            </a:r>
            <a:endParaRPr kumimoji="1" lang="en-US" altLang="ja-JP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100000"/>
              </a:lnSpc>
            </a:pPr>
            <a:r>
              <a:rPr kumimoji="1" lang="en-US" altLang="ja-JP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※8GB</a:t>
            </a:r>
            <a:r>
              <a:rPr kumimoji="1" lang="ja-JP" alt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ほどディスクを使用するので、事前に十分な余裕を空けて</a:t>
            </a:r>
            <a:br>
              <a:rPr kumimoji="1" lang="en-US" altLang="ja-JP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kumimoji="1" lang="ja-JP" alt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おくこと。</a:t>
            </a:r>
            <a:endParaRPr kumimoji="1" lang="en-US" altLang="ja-JP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100000"/>
              </a:lnSpc>
            </a:pPr>
            <a:r>
              <a:rPr kumimoji="1" lang="en-US" altLang="ja-JP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※</a:t>
            </a:r>
            <a:r>
              <a:rPr kumimoji="1" lang="ja-JP" alt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インストール先の</a:t>
            </a:r>
            <a:r>
              <a:rPr kumimoji="1" lang="en-US" altLang="ja-JP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PC</a:t>
            </a:r>
            <a:r>
              <a:rPr kumimoji="1" lang="ja-JP" alt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の管理者ユーザで行う必要が</a:t>
            </a:r>
            <a:r>
              <a:rPr kumimoji="1" lang="ja-JP" altLang="en-US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あります。</a:t>
            </a:r>
            <a:endParaRPr kumimoji="1" lang="en-US" altLang="ja-JP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100000"/>
              </a:lnSpc>
            </a:pPr>
            <a:r>
              <a:rPr lang="en-US" altLang="ja-JP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※2022</a:t>
            </a:r>
            <a:r>
              <a:rPr lang="ja-JP" altLang="en-US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年度大学推奨ノート</a:t>
            </a:r>
            <a:r>
              <a:rPr lang="en-US" altLang="ja-JP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PC</a:t>
            </a:r>
            <a:r>
              <a:rPr lang="ja-JP" altLang="en-US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上のインストール方法を紹介しています。</a:t>
            </a:r>
            <a:endParaRPr kumimoji="1" lang="en-US" altLang="ja-JP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57BDCD-C857-4143-8EB1-8E39217857CD}"/>
              </a:ext>
            </a:extLst>
          </p:cNvPr>
          <p:cNvSpPr txBox="1"/>
          <p:nvPr/>
        </p:nvSpPr>
        <p:spPr>
          <a:xfrm>
            <a:off x="6716902" y="5461124"/>
            <a:ext cx="4801314" cy="96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ja-JP" sz="2000" b="1" dirty="0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2023</a:t>
            </a:r>
            <a:r>
              <a:rPr lang="ja-JP" altLang="en-US" sz="2000" b="1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年</a:t>
            </a:r>
            <a:r>
              <a:rPr lang="en-US" altLang="ja-JP" sz="2000" b="1" dirty="0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4</a:t>
            </a:r>
            <a:r>
              <a:rPr lang="ja-JP" altLang="en-US" sz="2000" b="1" dirty="0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月</a:t>
            </a:r>
            <a:endParaRPr lang="en-US" altLang="ja-JP" sz="2000" b="1" dirty="0">
              <a:latin typeface="Hiragino Kaku Gothic ProN W6" panose="020B0300000000000000" pitchFamily="34" charset="-128"/>
              <a:ea typeface="Hiragino Kaku Gothic ProN W6" panose="020B0300000000000000" pitchFamily="34" charset="-128"/>
            </a:endParaRPr>
          </a:p>
          <a:p>
            <a:pPr algn="r">
              <a:lnSpc>
                <a:spcPct val="150000"/>
              </a:lnSpc>
            </a:pPr>
            <a:r>
              <a:rPr lang="ja-JP" altLang="en-US" sz="2000" b="1" dirty="0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東京情報大学　総合情報学科　大城正典</a:t>
            </a:r>
            <a:endParaRPr kumimoji="1" lang="ja-JP" altLang="en-US" sz="2000" b="1" dirty="0">
              <a:latin typeface="Hiragino Kaku Gothic ProN W6" panose="020B0300000000000000" pitchFamily="34" charset="-128"/>
              <a:ea typeface="Hiragino Kaku Gothic ProN W6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3778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アプリケーション, メール&#10;&#10;自動的に生成された説明">
            <a:extLst>
              <a:ext uri="{FF2B5EF4-FFF2-40B4-BE49-F238E27FC236}">
                <a16:creationId xmlns:a16="http://schemas.microsoft.com/office/drawing/2014/main" id="{0DFADA0A-B618-FEE5-46C2-3C2B38E5B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04" y="3964357"/>
            <a:ext cx="5958631" cy="260438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14" y="1504934"/>
            <a:ext cx="10841694" cy="2031325"/>
          </a:xfrm>
        </p:spPr>
        <p:txBody>
          <a:bodyPr/>
          <a:lstStyle/>
          <a:p>
            <a:r>
              <a:rPr kumimoji="1" lang="en-US" altLang="ja-JP" dirty="0"/>
              <a:t>Eclipse</a:t>
            </a:r>
            <a:r>
              <a:rPr kumimoji="1" lang="ja-JP" altLang="en-US" dirty="0"/>
              <a:t>の展開</a:t>
            </a:r>
            <a:r>
              <a:rPr kumimoji="1" lang="en-US" altLang="ja-JP" dirty="0"/>
              <a:t>(</a:t>
            </a:r>
            <a:r>
              <a:rPr kumimoji="1" lang="ja-JP" altLang="en-US" dirty="0"/>
              <a:t>インストール</a:t>
            </a:r>
            <a:r>
              <a:rPr kumimoji="1" lang="en-US" altLang="ja-JP" dirty="0"/>
              <a:t>)</a:t>
            </a:r>
            <a:r>
              <a:rPr kumimoji="1" lang="ja-JP" altLang="en-US" dirty="0"/>
              <a:t>が終わったら、</a:t>
            </a:r>
            <a:r>
              <a:rPr kumimoji="1" lang="en-US" altLang="ja-JP" dirty="0" err="1"/>
              <a:t>Ecliipse</a:t>
            </a:r>
            <a:r>
              <a:rPr kumimoji="1" lang="ja-JP" altLang="en-US" dirty="0"/>
              <a:t>をインストールしたフォルダを開く</a:t>
            </a:r>
            <a:r>
              <a:rPr kumimoji="1" lang="ja-JP" altLang="en-US"/>
              <a:t>。</a:t>
            </a:r>
            <a:r>
              <a:rPr kumimoji="1" lang="en-US" altLang="ja-JP" dirty="0"/>
              <a:t>2023</a:t>
            </a:r>
            <a:r>
              <a:rPr kumimoji="1" lang="ja-JP" altLang="en-US"/>
              <a:t>年度版</a:t>
            </a:r>
            <a:r>
              <a:rPr kumimoji="1" lang="ja-JP" altLang="en-US" dirty="0"/>
              <a:t>では、　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</a:t>
            </a:r>
            <a:r>
              <a:rPr kumimoji="1" lang="en-US" altLang="ja-JP" dirty="0">
                <a:solidFill>
                  <a:srgbClr val="FF0000"/>
                </a:solidFill>
              </a:rPr>
              <a:t>C:\pleiades\2023-03 </a:t>
            </a:r>
            <a:r>
              <a:rPr kumimoji="1" lang="en-US" altLang="ja-JP" sz="1600" dirty="0"/>
              <a:t>(C</a:t>
            </a:r>
            <a:r>
              <a:rPr kumimoji="1" lang="ja-JP" altLang="en-US" sz="1600" dirty="0"/>
              <a:t>ドライブ内の「</a:t>
            </a:r>
            <a:r>
              <a:rPr kumimoji="1" lang="en-US" altLang="ja-JP" sz="1600" dirty="0" err="1"/>
              <a:t>pleiades</a:t>
            </a:r>
            <a:r>
              <a:rPr kumimoji="1" lang="ja-JP" altLang="en-US" sz="1600" dirty="0"/>
              <a:t>」フォルダ内の</a:t>
            </a:r>
            <a:r>
              <a:rPr kumimoji="1" lang="ja-JP" altLang="en-US" sz="1600"/>
              <a:t>「</a:t>
            </a:r>
            <a:r>
              <a:rPr kumimoji="1" lang="en-US" altLang="ja-JP" sz="1600" dirty="0"/>
              <a:t>2023-03</a:t>
            </a:r>
            <a:r>
              <a:rPr kumimoji="1" lang="ja-JP" altLang="en-US" sz="1600" dirty="0"/>
              <a:t>フォルダ」</a:t>
            </a:r>
            <a:r>
              <a:rPr kumimoji="1" lang="en-US" altLang="ja-JP" sz="1600" dirty="0"/>
              <a:t>)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フォルダ。</a:t>
            </a: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E0DB2CCD-AC4D-4A40-93C4-0816D0FA379B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2244118" y="3868293"/>
            <a:ext cx="4710069" cy="1398254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AC71E9CB-A97A-4883-AA2A-6D4CD3FF22E1}"/>
              </a:ext>
            </a:extLst>
          </p:cNvPr>
          <p:cNvSpPr/>
          <p:nvPr/>
        </p:nvSpPr>
        <p:spPr>
          <a:xfrm>
            <a:off x="1713766" y="5145125"/>
            <a:ext cx="530352" cy="24284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33DA09D-BAAE-4DEC-9C51-24347313AEC3}"/>
              </a:ext>
            </a:extLst>
          </p:cNvPr>
          <p:cNvSpPr txBox="1"/>
          <p:nvPr/>
        </p:nvSpPr>
        <p:spPr>
          <a:xfrm>
            <a:off x="503114" y="3517610"/>
            <a:ext cx="4196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開いた </a:t>
            </a:r>
            <a:r>
              <a:rPr kumimoji="1" lang="en-US" altLang="ja-JP" dirty="0">
                <a:solidFill>
                  <a:srgbClr val="FF0000"/>
                </a:solidFill>
              </a:rPr>
              <a:t>C:\</a:t>
            </a:r>
            <a:r>
              <a:rPr kumimoji="1" lang="en-US" altLang="ja-JP" dirty="0" err="1">
                <a:solidFill>
                  <a:srgbClr val="FF0000"/>
                </a:solidFill>
              </a:rPr>
              <a:t>pleiades</a:t>
            </a:r>
            <a:r>
              <a:rPr kumimoji="1" lang="en-US" altLang="ja-JP" dirty="0">
                <a:solidFill>
                  <a:srgbClr val="FF0000"/>
                </a:solidFill>
              </a:rPr>
              <a:t>\2023-03 </a:t>
            </a:r>
            <a:r>
              <a:rPr kumimoji="1" lang="ja-JP" altLang="en-US" dirty="0">
                <a:solidFill>
                  <a:srgbClr val="FF0000"/>
                </a:solidFill>
              </a:rPr>
              <a:t>フォルダ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0CE019B-810C-4BA1-AD87-444E77B913CF}"/>
              </a:ext>
            </a:extLst>
          </p:cNvPr>
          <p:cNvSpPr txBox="1"/>
          <p:nvPr/>
        </p:nvSpPr>
        <p:spPr>
          <a:xfrm>
            <a:off x="4407124" y="4607759"/>
            <a:ext cx="23182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さらにその中にある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「</a:t>
            </a:r>
            <a:r>
              <a:rPr kumimoji="1" lang="en-US" altLang="ja-JP" dirty="0">
                <a:solidFill>
                  <a:srgbClr val="FF0000"/>
                </a:solidFill>
              </a:rPr>
              <a:t>eclipse</a:t>
            </a:r>
            <a:r>
              <a:rPr kumimoji="1" lang="ja-JP" altLang="en-US" dirty="0">
                <a:solidFill>
                  <a:srgbClr val="FF0000"/>
                </a:solidFill>
              </a:rPr>
              <a:t>」フォルダ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を開く。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pic>
        <p:nvPicPr>
          <p:cNvPr id="8" name="図 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F843B257-A26C-8B86-91D5-AB7D71C8C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627" y="3192785"/>
            <a:ext cx="3481706" cy="439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78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8407BF87-3239-1C1C-5E90-1CD786145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39" y="2987013"/>
            <a:ext cx="5240635" cy="487819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14" y="1504934"/>
            <a:ext cx="10841694" cy="525747"/>
          </a:xfrm>
        </p:spPr>
        <p:txBody>
          <a:bodyPr/>
          <a:lstStyle/>
          <a:p>
            <a:r>
              <a:rPr kumimoji="1" lang="ja-JP" altLang="en-US" dirty="0"/>
              <a:t>「</a:t>
            </a:r>
            <a:r>
              <a:rPr kumimoji="1" lang="en-US" altLang="ja-JP" dirty="0"/>
              <a:t>eclipse.exe</a:t>
            </a:r>
            <a:r>
              <a:rPr kumimoji="1" lang="ja-JP" altLang="en-US" dirty="0"/>
              <a:t>」の</a:t>
            </a:r>
            <a:r>
              <a:rPr kumimoji="1" lang="ja-JP" altLang="en-US"/>
              <a:t>ショートカットを作る。　　　　　　　　　　　　　　　　　　　　　</a:t>
            </a:r>
            <a:endParaRPr kumimoji="1" lang="ja-JP" altLang="en-US" dirty="0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3580B3E1-679D-42FC-9D59-B074E55FF35A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3220232" y="6474176"/>
            <a:ext cx="435979" cy="15333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625DB1E9-1081-49D2-8CD4-F557F3079E4C}"/>
              </a:ext>
            </a:extLst>
          </p:cNvPr>
          <p:cNvSpPr/>
          <p:nvPr/>
        </p:nvSpPr>
        <p:spPr>
          <a:xfrm>
            <a:off x="2364106" y="6567606"/>
            <a:ext cx="856126" cy="15333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D1F6FDC6-61DC-4CDC-BA60-400ADBFB8879}"/>
              </a:ext>
            </a:extLst>
          </p:cNvPr>
          <p:cNvSpPr/>
          <p:nvPr/>
        </p:nvSpPr>
        <p:spPr>
          <a:xfrm>
            <a:off x="3656211" y="6380745"/>
            <a:ext cx="1406810" cy="18686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642820B-7806-D229-B51D-57B7F0C9BE97}"/>
              </a:ext>
            </a:extLst>
          </p:cNvPr>
          <p:cNvSpPr txBox="1"/>
          <p:nvPr/>
        </p:nvSpPr>
        <p:spPr>
          <a:xfrm>
            <a:off x="802471" y="2102688"/>
            <a:ext cx="580040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①開いたウインドウ内の「</a:t>
            </a:r>
            <a:r>
              <a:rPr lang="en-US" altLang="ja-JP" dirty="0" err="1">
                <a:solidFill>
                  <a:srgbClr val="FF0000"/>
                </a:solidFill>
              </a:rPr>
              <a:t>eclipse.exe</a:t>
            </a:r>
            <a:r>
              <a:rPr lang="ja-JP" altLang="en-US">
                <a:solidFill>
                  <a:srgbClr val="FF0000"/>
                </a:solidFill>
              </a:rPr>
              <a:t>」の上で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>
                <a:solidFill>
                  <a:srgbClr val="FF0000"/>
                </a:solidFill>
              </a:rPr>
              <a:t>　右クリック。開いたメニューの「その他のオプション」</a:t>
            </a:r>
            <a:r>
              <a:rPr kumimoji="1" lang="en-US" altLang="ja-JP" dirty="0">
                <a:solidFill>
                  <a:srgbClr val="FF0000"/>
                </a:solidFill>
              </a:rPr>
              <a:t>(</a:t>
            </a:r>
            <a:r>
              <a:rPr kumimoji="1" lang="ja-JP" altLang="en-US">
                <a:solidFill>
                  <a:srgbClr val="FF0000"/>
                </a:solidFill>
              </a:rPr>
              <a:t>②</a:t>
            </a:r>
            <a:r>
              <a:rPr kumimoji="1" lang="en-US" altLang="ja-JP" dirty="0">
                <a:solidFill>
                  <a:srgbClr val="FF0000"/>
                </a:solidFill>
              </a:rPr>
              <a:t>)</a:t>
            </a:r>
            <a:r>
              <a:rPr kumimoji="1" lang="ja-JP" altLang="en-US">
                <a:solidFill>
                  <a:srgbClr val="FF0000"/>
                </a:solidFill>
              </a:rPr>
              <a:t>を選択。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DAB71602-B9F5-6090-3DE3-D10657C6AF21}"/>
              </a:ext>
            </a:extLst>
          </p:cNvPr>
          <p:cNvSpPr/>
          <p:nvPr/>
        </p:nvSpPr>
        <p:spPr>
          <a:xfrm>
            <a:off x="2079937" y="5729773"/>
            <a:ext cx="1476488" cy="744403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1AF7D88-97CB-4FA2-82F0-B9195B671DD6}"/>
              </a:ext>
            </a:extLst>
          </p:cNvPr>
          <p:cNvSpPr txBox="1"/>
          <p:nvPr/>
        </p:nvSpPr>
        <p:spPr>
          <a:xfrm>
            <a:off x="2079936" y="5872626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①「</a:t>
            </a:r>
            <a:r>
              <a:rPr kumimoji="1" lang="en-US" altLang="ja-JP" sz="1400" dirty="0" err="1">
                <a:solidFill>
                  <a:srgbClr val="FF0000"/>
                </a:solidFill>
              </a:rPr>
              <a:t>eclipse.exe</a:t>
            </a:r>
            <a:r>
              <a:rPr kumimoji="1" lang="ja-JP" altLang="en-US" sz="1400">
                <a:solidFill>
                  <a:srgbClr val="FF0000"/>
                </a:solidFill>
              </a:rPr>
              <a:t>」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>
                <a:solidFill>
                  <a:srgbClr val="FF0000"/>
                </a:solidFill>
              </a:rPr>
              <a:t>の上</a:t>
            </a:r>
            <a:r>
              <a:rPr kumimoji="1" lang="ja-JP" altLang="en-US" sz="1400" dirty="0">
                <a:solidFill>
                  <a:srgbClr val="FF0000"/>
                </a:solidFill>
              </a:rPr>
              <a:t>で右クリック。</a:t>
            </a:r>
            <a:endParaRPr kumimoji="1" lang="en-US" altLang="ja-JP" sz="1400" dirty="0">
              <a:solidFill>
                <a:srgbClr val="FF0000"/>
              </a:solidFill>
            </a:endParaRP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F3D6E5EE-350C-0265-E4D4-83E045C651EE}"/>
              </a:ext>
            </a:extLst>
          </p:cNvPr>
          <p:cNvSpPr/>
          <p:nvPr/>
        </p:nvSpPr>
        <p:spPr>
          <a:xfrm>
            <a:off x="3865258" y="6644271"/>
            <a:ext cx="2011953" cy="744403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E83005C-9919-4DB6-9787-52F7500F9AEB}"/>
              </a:ext>
            </a:extLst>
          </p:cNvPr>
          <p:cNvSpPr txBox="1"/>
          <p:nvPr/>
        </p:nvSpPr>
        <p:spPr>
          <a:xfrm>
            <a:off x="3399254" y="6764275"/>
            <a:ext cx="30469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kumimoji="1" lang="ja-JP" altLang="en-US" sz="1100">
                <a:solidFill>
                  <a:srgbClr val="FF0000"/>
                </a:solidFill>
              </a:rPr>
              <a:t>②出て</a:t>
            </a:r>
            <a:r>
              <a:rPr kumimoji="1" lang="ja-JP" altLang="en-US" sz="1100" dirty="0">
                <a:solidFill>
                  <a:srgbClr val="FF0000"/>
                </a:solidFill>
              </a:rPr>
              <a:t>きたメニューで</a:t>
            </a:r>
            <a:endParaRPr kumimoji="1" lang="en-US" altLang="ja-JP" sz="1100" dirty="0">
              <a:solidFill>
                <a:srgbClr val="FF0000"/>
              </a:solidFill>
            </a:endParaRPr>
          </a:p>
          <a:p>
            <a:pPr lvl="1"/>
            <a:r>
              <a:rPr lang="ja-JP" altLang="en-US" sz="1100">
                <a:solidFill>
                  <a:srgbClr val="FF0000"/>
                </a:solidFill>
              </a:rPr>
              <a:t>「その他のオプションを表示」</a:t>
            </a:r>
            <a:endParaRPr lang="en-US" altLang="ja-JP" sz="1100" dirty="0">
              <a:solidFill>
                <a:srgbClr val="FF0000"/>
              </a:solidFill>
            </a:endParaRPr>
          </a:p>
          <a:p>
            <a:pPr lvl="1"/>
            <a:r>
              <a:rPr lang="ja-JP" altLang="en-US" sz="1100">
                <a:solidFill>
                  <a:srgbClr val="FF0000"/>
                </a:solidFill>
              </a:rPr>
              <a:t>を</a:t>
            </a:r>
            <a:r>
              <a:rPr lang="ja-JP" altLang="en-US" sz="1100" dirty="0">
                <a:solidFill>
                  <a:srgbClr val="FF0000"/>
                </a:solidFill>
              </a:rPr>
              <a:t>選ぶ。</a:t>
            </a:r>
            <a:endParaRPr kumimoji="1" lang="en-US" altLang="ja-JP" sz="1100" dirty="0">
              <a:solidFill>
                <a:srgbClr val="FF0000"/>
              </a:solidFill>
            </a:endParaRPr>
          </a:p>
        </p:txBody>
      </p:sp>
      <p:pic>
        <p:nvPicPr>
          <p:cNvPr id="19" name="図 18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5B359F45-C153-3D0E-CE78-C7602B7F5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69" y="3047673"/>
            <a:ext cx="4726392" cy="4423189"/>
          </a:xfrm>
          <a:prstGeom prst="rect">
            <a:avLst/>
          </a:prstGeom>
        </p:spPr>
      </p:pic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4250E744-C94F-EA6E-C285-D82CA3E3B1F2}"/>
              </a:ext>
            </a:extLst>
          </p:cNvPr>
          <p:cNvCxnSpPr>
            <a:cxnSpLocks/>
            <a:stCxn id="14" idx="3"/>
            <a:endCxn id="29" idx="1"/>
          </p:cNvCxnSpPr>
          <p:nvPr/>
        </p:nvCxnSpPr>
        <p:spPr>
          <a:xfrm flipV="1">
            <a:off x="5063021" y="5692922"/>
            <a:ext cx="4375114" cy="781254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四角形: 角を丸くする 13">
            <a:extLst>
              <a:ext uri="{FF2B5EF4-FFF2-40B4-BE49-F238E27FC236}">
                <a16:creationId xmlns:a16="http://schemas.microsoft.com/office/drawing/2014/main" id="{628DCEB8-4609-A27C-6B29-B7C54617A870}"/>
              </a:ext>
            </a:extLst>
          </p:cNvPr>
          <p:cNvSpPr/>
          <p:nvPr/>
        </p:nvSpPr>
        <p:spPr>
          <a:xfrm>
            <a:off x="9438135" y="5605966"/>
            <a:ext cx="2007726" cy="17391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8150151-5437-C876-2DE5-9A77F62BB17A}"/>
              </a:ext>
            </a:extLst>
          </p:cNvPr>
          <p:cNvSpPr txBox="1"/>
          <p:nvPr/>
        </p:nvSpPr>
        <p:spPr>
          <a:xfrm>
            <a:off x="6719469" y="2124566"/>
            <a:ext cx="580040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表示されたオプションメニューの中の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>
                <a:solidFill>
                  <a:srgbClr val="FF0000"/>
                </a:solidFill>
              </a:rPr>
              <a:t>「ショートカット作成」</a:t>
            </a:r>
            <a:r>
              <a:rPr lang="en-US" altLang="ja-JP" dirty="0">
                <a:solidFill>
                  <a:srgbClr val="FF0000"/>
                </a:solidFill>
              </a:rPr>
              <a:t>(</a:t>
            </a:r>
            <a:r>
              <a:rPr lang="ja-JP" altLang="en-US">
                <a:solidFill>
                  <a:srgbClr val="FF0000"/>
                </a:solidFill>
              </a:rPr>
              <a:t>③</a:t>
            </a:r>
            <a:r>
              <a:rPr lang="en-US" altLang="ja-JP" dirty="0">
                <a:solidFill>
                  <a:srgbClr val="FF0000"/>
                </a:solidFill>
              </a:rPr>
              <a:t>)</a:t>
            </a:r>
            <a:r>
              <a:rPr lang="ja-JP" altLang="en-US">
                <a:solidFill>
                  <a:srgbClr val="FF0000"/>
                </a:solidFill>
              </a:rPr>
              <a:t>を選んで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>
                <a:solidFill>
                  <a:srgbClr val="FF0000"/>
                </a:solidFill>
              </a:rPr>
              <a:t>「</a:t>
            </a:r>
            <a:r>
              <a:rPr lang="en-US" altLang="ja-JP" dirty="0" err="1">
                <a:solidFill>
                  <a:srgbClr val="FF0000"/>
                </a:solidFill>
              </a:rPr>
              <a:t>eclipse.exe</a:t>
            </a:r>
            <a:r>
              <a:rPr lang="ja-JP" altLang="en-US">
                <a:solidFill>
                  <a:srgbClr val="FF0000"/>
                </a:solidFill>
              </a:rPr>
              <a:t>」のショートカットを作成する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33" name="角丸四角形 32">
            <a:extLst>
              <a:ext uri="{FF2B5EF4-FFF2-40B4-BE49-F238E27FC236}">
                <a16:creationId xmlns:a16="http://schemas.microsoft.com/office/drawing/2014/main" id="{6848D35E-59F2-CF13-2E87-E74B384B9E64}"/>
              </a:ext>
            </a:extLst>
          </p:cNvPr>
          <p:cNvSpPr/>
          <p:nvPr/>
        </p:nvSpPr>
        <p:spPr>
          <a:xfrm>
            <a:off x="9563232" y="5840964"/>
            <a:ext cx="2011953" cy="55089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AEA533B-6578-0C5D-FB4A-8DD5B7D79392}"/>
              </a:ext>
            </a:extLst>
          </p:cNvPr>
          <p:cNvSpPr txBox="1"/>
          <p:nvPr/>
        </p:nvSpPr>
        <p:spPr>
          <a:xfrm>
            <a:off x="9097228" y="5960968"/>
            <a:ext cx="3046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kumimoji="1" lang="ja-JP" altLang="en-US" sz="1100">
                <a:solidFill>
                  <a:srgbClr val="FF0000"/>
                </a:solidFill>
              </a:rPr>
              <a:t>③「ショートカットの作成」</a:t>
            </a:r>
            <a:endParaRPr kumimoji="1" lang="en-US" altLang="ja-JP" sz="1100" dirty="0">
              <a:solidFill>
                <a:srgbClr val="FF0000"/>
              </a:solidFill>
            </a:endParaRPr>
          </a:p>
          <a:p>
            <a:pPr lvl="1"/>
            <a:r>
              <a:rPr lang="ja-JP" altLang="en-US" sz="1100">
                <a:solidFill>
                  <a:srgbClr val="FF0000"/>
                </a:solidFill>
              </a:rPr>
              <a:t>を選ぶ。</a:t>
            </a:r>
            <a:endParaRPr kumimoji="1" lang="en-US" altLang="ja-JP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12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14" y="1504934"/>
            <a:ext cx="10841694" cy="525747"/>
          </a:xfrm>
        </p:spPr>
        <p:txBody>
          <a:bodyPr>
            <a:normAutofit fontScale="85000" lnSpcReduction="10000"/>
          </a:bodyPr>
          <a:lstStyle/>
          <a:p>
            <a:r>
              <a:rPr kumimoji="1" lang="ja-JP" altLang="en-US"/>
              <a:t>作成した「</a:t>
            </a:r>
            <a:r>
              <a:rPr kumimoji="1" lang="en-US" altLang="ja-JP" dirty="0"/>
              <a:t>eclipse.exe</a:t>
            </a:r>
            <a:r>
              <a:rPr kumimoji="1" lang="ja-JP" altLang="en-US" dirty="0"/>
              <a:t>」の</a:t>
            </a:r>
            <a:r>
              <a:rPr kumimoji="1" lang="ja-JP" altLang="en-US"/>
              <a:t>ショートカットをデスクトップへ</a:t>
            </a:r>
            <a:r>
              <a:rPr lang="ja-JP" altLang="en-US"/>
              <a:t>移動させる</a:t>
            </a:r>
            <a:r>
              <a:rPr kumimoji="1" lang="ja-JP" altLang="en-US"/>
              <a:t>。　　　　　　　　　　　　　　　　　　　　　</a:t>
            </a:r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DC0F2CB-FA4F-4C36-9D9A-C82C9D6B72DD}"/>
              </a:ext>
            </a:extLst>
          </p:cNvPr>
          <p:cNvSpPr txBox="1"/>
          <p:nvPr/>
        </p:nvSpPr>
        <p:spPr>
          <a:xfrm>
            <a:off x="5669748" y="6011940"/>
            <a:ext cx="369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solidFill>
                  <a:srgbClr val="FF0000"/>
                </a:solidFill>
              </a:rPr>
              <a:t>生成</a:t>
            </a:r>
            <a:r>
              <a:rPr kumimoji="1" lang="ja-JP" altLang="en-US" dirty="0">
                <a:solidFill>
                  <a:srgbClr val="FF0000"/>
                </a:solidFill>
              </a:rPr>
              <a:t>されたショートカットを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>
                <a:solidFill>
                  <a:srgbClr val="FF0000"/>
                </a:solidFill>
              </a:rPr>
              <a:t>デスクトップ</a:t>
            </a:r>
            <a:r>
              <a:rPr kumimoji="1" lang="ja-JP" altLang="en-US" dirty="0">
                <a:solidFill>
                  <a:srgbClr val="FF0000"/>
                </a:solidFill>
              </a:rPr>
              <a:t>に移動させる。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pic>
        <p:nvPicPr>
          <p:cNvPr id="5" name="図 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D1088286-28C6-7650-6769-062A989F9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41187"/>
            <a:ext cx="4660204" cy="4756093"/>
          </a:xfrm>
          <a:prstGeom prst="rect">
            <a:avLst/>
          </a:prstGeom>
        </p:spPr>
      </p:pic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B00F66FF-BECE-49AD-8617-588E9D641EEC}"/>
              </a:ext>
            </a:extLst>
          </p:cNvPr>
          <p:cNvSpPr/>
          <p:nvPr/>
        </p:nvSpPr>
        <p:spPr>
          <a:xfrm>
            <a:off x="2376509" y="5938649"/>
            <a:ext cx="1243514" cy="19910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D07A1FC2-0B70-48AE-9196-957BDEF31892}"/>
              </a:ext>
            </a:extLst>
          </p:cNvPr>
          <p:cNvCxnSpPr>
            <a:cxnSpLocks/>
          </p:cNvCxnSpPr>
          <p:nvPr/>
        </p:nvCxnSpPr>
        <p:spPr>
          <a:xfrm>
            <a:off x="3620023" y="6011940"/>
            <a:ext cx="1415440" cy="33631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642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42BE3EB8-8A75-7F93-CE74-B38186296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38" y="3015163"/>
            <a:ext cx="5435600" cy="2921000"/>
          </a:xfrm>
          <a:prstGeom prst="rect">
            <a:avLst/>
          </a:prstGeom>
        </p:spPr>
      </p:pic>
      <p:pic>
        <p:nvPicPr>
          <p:cNvPr id="11" name="図 10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302A23A4-4C91-1EE7-5D91-0AE8BAFE6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359" y="2941606"/>
            <a:ext cx="3009900" cy="2057400"/>
          </a:xfrm>
          <a:prstGeom prst="rect">
            <a:avLst/>
          </a:prstGeom>
        </p:spPr>
      </p:pic>
      <p:pic>
        <p:nvPicPr>
          <p:cNvPr id="5" name="図 4" descr="ロゴ&#10;&#10;中程度の精度で自動的に生成された説明">
            <a:extLst>
              <a:ext uri="{FF2B5EF4-FFF2-40B4-BE49-F238E27FC236}">
                <a16:creationId xmlns:a16="http://schemas.microsoft.com/office/drawing/2014/main" id="{344946AA-5F2D-021E-C2CF-EE5A5B487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26" y="2550908"/>
            <a:ext cx="1117600" cy="10033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14" y="1504934"/>
            <a:ext cx="11357984" cy="4486275"/>
          </a:xfrm>
        </p:spPr>
        <p:txBody>
          <a:bodyPr/>
          <a:lstStyle/>
          <a:p>
            <a:r>
              <a:rPr kumimoji="1" lang="ja-JP" altLang="en-US" dirty="0"/>
              <a:t>作成したショートカットをダブルクリックし、</a:t>
            </a:r>
            <a:r>
              <a:rPr kumimoji="1" lang="en-US" altLang="ja-JP" dirty="0"/>
              <a:t>Eclipse</a:t>
            </a:r>
            <a:r>
              <a:rPr kumimoji="1" lang="ja-JP" altLang="en-US" dirty="0"/>
              <a:t>を起動する。</a:t>
            </a:r>
            <a:endParaRPr kumimoji="1" lang="en-US" altLang="ja-JP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CD8865CB-B862-445A-B686-3141C99AB1BA}"/>
              </a:ext>
            </a:extLst>
          </p:cNvPr>
          <p:cNvSpPr/>
          <p:nvPr/>
        </p:nvSpPr>
        <p:spPr>
          <a:xfrm>
            <a:off x="162838" y="2428263"/>
            <a:ext cx="1377863" cy="131980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6AD48065-8CE1-4E11-866F-04EF68F3B6C5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1540701" y="3088167"/>
            <a:ext cx="418728" cy="340833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43BC5A5-A79C-4831-B361-EAA25AAD5781}"/>
              </a:ext>
            </a:extLst>
          </p:cNvPr>
          <p:cNvSpPr txBox="1"/>
          <p:nvPr/>
        </p:nvSpPr>
        <p:spPr>
          <a:xfrm>
            <a:off x="0" y="3828041"/>
            <a:ext cx="1800493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ダブルクリック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して</a:t>
            </a:r>
            <a:r>
              <a:rPr kumimoji="1" lang="en-US" altLang="ja-JP" dirty="0">
                <a:solidFill>
                  <a:srgbClr val="FF0000"/>
                </a:solidFill>
              </a:rPr>
              <a:t>Eclipse</a:t>
            </a:r>
            <a:r>
              <a:rPr kumimoji="1" lang="ja-JP" altLang="en-US" dirty="0">
                <a:solidFill>
                  <a:srgbClr val="FF0000"/>
                </a:solidFill>
              </a:rPr>
              <a:t>を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起動する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D06B904-DB14-496F-8464-E55767701EB3}"/>
              </a:ext>
            </a:extLst>
          </p:cNvPr>
          <p:cNvSpPr txBox="1"/>
          <p:nvPr/>
        </p:nvSpPr>
        <p:spPr>
          <a:xfrm>
            <a:off x="2648198" y="2645831"/>
            <a:ext cx="110799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起動画面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D37B354-6055-4D42-82F1-95867852AEEF}"/>
              </a:ext>
            </a:extLst>
          </p:cNvPr>
          <p:cNvSpPr txBox="1"/>
          <p:nvPr/>
        </p:nvSpPr>
        <p:spPr>
          <a:xfrm>
            <a:off x="7095838" y="2656221"/>
            <a:ext cx="272382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ワークスペース選択画面</a:t>
            </a: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434F96C3-C05D-4C94-A85E-E2CD0B5AD986}"/>
              </a:ext>
            </a:extLst>
          </p:cNvPr>
          <p:cNvCxnSpPr>
            <a:cxnSpLocks/>
          </p:cNvCxnSpPr>
          <p:nvPr/>
        </p:nvCxnSpPr>
        <p:spPr>
          <a:xfrm flipV="1">
            <a:off x="4969259" y="3859481"/>
            <a:ext cx="935464" cy="27555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37D345E2-BE1D-4209-A0A0-D9581BF3AA4D}"/>
              </a:ext>
            </a:extLst>
          </p:cNvPr>
          <p:cNvSpPr/>
          <p:nvPr/>
        </p:nvSpPr>
        <p:spPr>
          <a:xfrm>
            <a:off x="9134815" y="5498147"/>
            <a:ext cx="1111475" cy="34705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29941FB-328D-4C3F-B156-643F75689E96}"/>
              </a:ext>
            </a:extLst>
          </p:cNvPr>
          <p:cNvSpPr txBox="1"/>
          <p:nvPr/>
        </p:nvSpPr>
        <p:spPr>
          <a:xfrm>
            <a:off x="8226917" y="5965077"/>
            <a:ext cx="3185487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そのまま「起動」ボタン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をクリックすると、</a:t>
            </a:r>
            <a:r>
              <a:rPr kumimoji="1" lang="en-US" altLang="ja-JP" dirty="0">
                <a:solidFill>
                  <a:srgbClr val="FF0000"/>
                </a:solidFill>
              </a:rPr>
              <a:t>Eclipse</a:t>
            </a:r>
          </a:p>
          <a:p>
            <a:r>
              <a:rPr kumimoji="1" lang="ja-JP" altLang="en-US" dirty="0">
                <a:solidFill>
                  <a:srgbClr val="FF0000"/>
                </a:solidFill>
              </a:rPr>
              <a:t>のメインウインドウが開く。</a:t>
            </a:r>
          </a:p>
        </p:txBody>
      </p:sp>
    </p:spTree>
    <p:extLst>
      <p:ext uri="{BB962C8B-B14F-4D97-AF65-F5344CB8AC3E}">
        <p14:creationId xmlns:p14="http://schemas.microsoft.com/office/powerpoint/2010/main" val="445625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C4A558A3-8416-EBB7-2307-BD86B7071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71" y="2198781"/>
            <a:ext cx="3761340" cy="420195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14" y="1818084"/>
            <a:ext cx="11357984" cy="4486275"/>
          </a:xfrm>
        </p:spPr>
        <p:txBody>
          <a:bodyPr/>
          <a:lstStyle/>
          <a:p>
            <a:pPr marL="914400" lvl="2" indent="0">
              <a:buNone/>
            </a:pPr>
            <a:r>
              <a:rPr lang="en-US" altLang="ja-JP" dirty="0">
                <a:solidFill>
                  <a:srgbClr val="FF0000"/>
                </a:solidFill>
              </a:rPr>
              <a:t>Eclipse</a:t>
            </a:r>
            <a:r>
              <a:rPr lang="ja-JP" altLang="en-US" dirty="0">
                <a:solidFill>
                  <a:srgbClr val="FF0000"/>
                </a:solidFill>
              </a:rPr>
              <a:t>の</a:t>
            </a:r>
            <a:r>
              <a:rPr kumimoji="1" lang="ja-JP" altLang="en-US" dirty="0">
                <a:solidFill>
                  <a:srgbClr val="FF0000"/>
                </a:solidFill>
              </a:rPr>
              <a:t>メインウインドウ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sz="2400" dirty="0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AA0C21E3-07A0-4B36-B235-020C9BE0B629}"/>
              </a:ext>
            </a:extLst>
          </p:cNvPr>
          <p:cNvSpPr/>
          <p:nvPr/>
        </p:nvSpPr>
        <p:spPr>
          <a:xfrm>
            <a:off x="7803715" y="6001513"/>
            <a:ext cx="1741116" cy="35303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94FB3589-9286-45E9-A326-29C07201FDE0}"/>
              </a:ext>
            </a:extLst>
          </p:cNvPr>
          <p:cNvSpPr txBox="1"/>
          <p:nvPr/>
        </p:nvSpPr>
        <p:spPr>
          <a:xfrm>
            <a:off x="7111252" y="1767895"/>
            <a:ext cx="477085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100" b="1" dirty="0">
                <a:solidFill>
                  <a:srgbClr val="FF0000"/>
                </a:solidFill>
              </a:rPr>
              <a:t>Eclipse</a:t>
            </a:r>
            <a:r>
              <a:rPr kumimoji="1" lang="ja-JP" altLang="en-US" sz="1100" b="1">
                <a:solidFill>
                  <a:srgbClr val="FF0000"/>
                </a:solidFill>
              </a:rPr>
              <a:t>の最初の起動後</a:t>
            </a:r>
            <a:r>
              <a:rPr kumimoji="1" lang="ja-JP" altLang="en-US" sz="1100" b="1" dirty="0">
                <a:solidFill>
                  <a:srgbClr val="FF0000"/>
                </a:solidFill>
              </a:rPr>
              <a:t>、しばらく経つと下図の様なウインドウが開く。</a:t>
            </a:r>
            <a:endParaRPr kumimoji="1" lang="en-US" altLang="ja-JP" sz="1100" b="1" dirty="0">
              <a:solidFill>
                <a:srgbClr val="FF0000"/>
              </a:solidFill>
            </a:endParaRPr>
          </a:p>
          <a:p>
            <a:r>
              <a:rPr kumimoji="1" lang="ja-JP" altLang="en-US" sz="1100" b="1" dirty="0">
                <a:solidFill>
                  <a:srgbClr val="FF0000"/>
                </a:solidFill>
              </a:rPr>
              <a:t>その場合、左下の「選択された変更を適用」ボタンをクリックする。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9670F54-CF2B-448E-A965-938F03A8C87B}"/>
              </a:ext>
            </a:extLst>
          </p:cNvPr>
          <p:cNvSpPr txBox="1"/>
          <p:nvPr/>
        </p:nvSpPr>
        <p:spPr>
          <a:xfrm>
            <a:off x="8299811" y="6367551"/>
            <a:ext cx="748923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</a:rPr>
              <a:t>クリック</a:t>
            </a:r>
          </a:p>
        </p:txBody>
      </p:sp>
      <p:pic>
        <p:nvPicPr>
          <p:cNvPr id="6" name="図 5" descr="コンピューターのスクリーンショット&#10;&#10;自動的に生成された説明">
            <a:extLst>
              <a:ext uri="{FF2B5EF4-FFF2-40B4-BE49-F238E27FC236}">
                <a16:creationId xmlns:a16="http://schemas.microsoft.com/office/drawing/2014/main" id="{66DD0432-9AF8-0790-21D2-E1B340AFA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9" y="2198782"/>
            <a:ext cx="6164371" cy="39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73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52D35D71-B7F5-D0A6-5A3F-6E4254D38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14" y="1988125"/>
            <a:ext cx="7437314" cy="502431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14" y="1504934"/>
            <a:ext cx="11357984" cy="4486275"/>
          </a:xfrm>
        </p:spPr>
        <p:txBody>
          <a:bodyPr/>
          <a:lstStyle/>
          <a:p>
            <a:r>
              <a:rPr kumimoji="1" lang="ja-JP" altLang="en-US" sz="2400" dirty="0"/>
              <a:t>ソースファイルの改行コードを</a:t>
            </a:r>
            <a:r>
              <a:rPr kumimoji="1" lang="en-US" altLang="ja-JP" sz="2400" dirty="0"/>
              <a:t>Windows</a:t>
            </a:r>
            <a:r>
              <a:rPr kumimoji="1" lang="ja-JP" altLang="en-US" sz="2400" dirty="0"/>
              <a:t>準拠に変更する。</a:t>
            </a:r>
            <a:endParaRPr kumimoji="1" lang="en-US" altLang="ja-JP" sz="2400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A4E4361-889B-43BE-8329-33EE9B0F2796}"/>
              </a:ext>
            </a:extLst>
          </p:cNvPr>
          <p:cNvSpPr/>
          <p:nvPr/>
        </p:nvSpPr>
        <p:spPr>
          <a:xfrm>
            <a:off x="3871140" y="2255276"/>
            <a:ext cx="788316" cy="27895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640D1621-04ED-47E2-82AD-A5DFE28D6B69}"/>
              </a:ext>
            </a:extLst>
          </p:cNvPr>
          <p:cNvCxnSpPr>
            <a:cxnSpLocks/>
          </p:cNvCxnSpPr>
          <p:nvPr/>
        </p:nvCxnSpPr>
        <p:spPr>
          <a:xfrm>
            <a:off x="4128482" y="2534226"/>
            <a:ext cx="244389" cy="1291475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02A65126-0ECD-42AE-A8AD-4EF4784585B2}"/>
              </a:ext>
            </a:extLst>
          </p:cNvPr>
          <p:cNvSpPr/>
          <p:nvPr/>
        </p:nvSpPr>
        <p:spPr>
          <a:xfrm>
            <a:off x="3958195" y="3825701"/>
            <a:ext cx="1429285" cy="18308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FEDC818-4AB3-4B09-8062-6D4CED448615}"/>
              </a:ext>
            </a:extLst>
          </p:cNvPr>
          <p:cNvSpPr txBox="1"/>
          <p:nvPr/>
        </p:nvSpPr>
        <p:spPr>
          <a:xfrm>
            <a:off x="7882666" y="3062002"/>
            <a:ext cx="318548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「ウインドウ」メニューから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「設定」を選ぶ。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97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26DA66B8-04E7-0944-D171-318D9EA65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75" y="2098060"/>
            <a:ext cx="5115847" cy="466444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14" y="1504934"/>
            <a:ext cx="11357984" cy="4486275"/>
          </a:xfrm>
        </p:spPr>
        <p:txBody>
          <a:bodyPr/>
          <a:lstStyle/>
          <a:p>
            <a:r>
              <a:rPr kumimoji="1" lang="ja-JP" altLang="en-US" sz="2400" dirty="0"/>
              <a:t>ソースファイルの改行コードを</a:t>
            </a:r>
            <a:r>
              <a:rPr kumimoji="1" lang="en-US" altLang="ja-JP" sz="2400" dirty="0"/>
              <a:t>Windows</a:t>
            </a:r>
            <a:r>
              <a:rPr kumimoji="1" lang="ja-JP" altLang="en-US" sz="2400" dirty="0"/>
              <a:t>準拠に変更する。</a:t>
            </a:r>
            <a:endParaRPr kumimoji="1" lang="en-US" altLang="ja-JP" sz="2400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A4E4361-889B-43BE-8329-33EE9B0F2796}"/>
              </a:ext>
            </a:extLst>
          </p:cNvPr>
          <p:cNvSpPr/>
          <p:nvPr/>
        </p:nvSpPr>
        <p:spPr>
          <a:xfrm>
            <a:off x="378401" y="2449204"/>
            <a:ext cx="729411" cy="19560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640D1621-04ED-47E2-82AD-A5DFE28D6B69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01525" y="2644813"/>
            <a:ext cx="317765" cy="194209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02A65126-0ECD-42AE-A8AD-4EF4784585B2}"/>
              </a:ext>
            </a:extLst>
          </p:cNvPr>
          <p:cNvSpPr/>
          <p:nvPr/>
        </p:nvSpPr>
        <p:spPr>
          <a:xfrm>
            <a:off x="503114" y="4586911"/>
            <a:ext cx="832352" cy="19560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FEDC818-4AB3-4B09-8062-6D4CED448615}"/>
              </a:ext>
            </a:extLst>
          </p:cNvPr>
          <p:cNvSpPr txBox="1"/>
          <p:nvPr/>
        </p:nvSpPr>
        <p:spPr>
          <a:xfrm>
            <a:off x="5573535" y="2488603"/>
            <a:ext cx="5889039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「設定」ウインドウが開くので、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「一般」を開いて、「</a:t>
            </a:r>
            <a:r>
              <a:rPr kumimoji="1" lang="ja-JP" altLang="en-US">
                <a:solidFill>
                  <a:srgbClr val="FF0000"/>
                </a:solidFill>
              </a:rPr>
              <a:t>ワークスペース」を</a:t>
            </a:r>
            <a:r>
              <a:rPr kumimoji="1" lang="ja-JP" altLang="en-US" dirty="0">
                <a:solidFill>
                  <a:srgbClr val="FF0000"/>
                </a:solidFill>
              </a:rPr>
              <a:t>選ぶ。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右下の「新規テキスト・ファイルの行区切り文字」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で、「デフォルト</a:t>
            </a:r>
            <a:r>
              <a:rPr lang="en-US" altLang="ja-JP" dirty="0">
                <a:solidFill>
                  <a:srgbClr val="FF0000"/>
                </a:solidFill>
              </a:rPr>
              <a:t>(Windows)</a:t>
            </a:r>
            <a:r>
              <a:rPr lang="ja-JP" altLang="en-US" dirty="0">
                <a:solidFill>
                  <a:srgbClr val="FF0000"/>
                </a:solidFill>
              </a:rPr>
              <a:t>」を選び、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「適用」ボタンを押す。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06FFA883-1F1B-4712-B20E-0486CECA9A00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1335466" y="4684734"/>
            <a:ext cx="2182852" cy="1081306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BA77E405-02B0-4616-A42D-5C431B81EF9D}"/>
              </a:ext>
            </a:extLst>
          </p:cNvPr>
          <p:cNvSpPr/>
          <p:nvPr/>
        </p:nvSpPr>
        <p:spPr>
          <a:xfrm>
            <a:off x="3518318" y="5676214"/>
            <a:ext cx="1130941" cy="17965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1BAA2DFC-4B46-4F63-B803-05784BC80AC4}"/>
              </a:ext>
            </a:extLst>
          </p:cNvPr>
          <p:cNvSpPr/>
          <p:nvPr/>
        </p:nvSpPr>
        <p:spPr>
          <a:xfrm>
            <a:off x="4649260" y="6106823"/>
            <a:ext cx="799562" cy="29175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D4BD5E2B-040A-4BBF-993F-21C1D22A5111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4649260" y="5855866"/>
            <a:ext cx="399781" cy="250957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569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A1E5A766-1418-0299-9E16-552E09833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2" y="2048371"/>
            <a:ext cx="4184733" cy="468181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14" y="1504934"/>
            <a:ext cx="11357984" cy="4486275"/>
          </a:xfrm>
        </p:spPr>
        <p:txBody>
          <a:bodyPr/>
          <a:lstStyle/>
          <a:p>
            <a:r>
              <a:rPr kumimoji="1" lang="ja-JP" altLang="en-US" sz="2400"/>
              <a:t>外見のテーマを「クラシック」に設定する。</a:t>
            </a:r>
            <a:endParaRPr kumimoji="1" lang="en-US" altLang="ja-JP" sz="2400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A4E4361-889B-43BE-8329-33EE9B0F2796}"/>
              </a:ext>
            </a:extLst>
          </p:cNvPr>
          <p:cNvSpPr/>
          <p:nvPr/>
        </p:nvSpPr>
        <p:spPr>
          <a:xfrm>
            <a:off x="459963" y="2584784"/>
            <a:ext cx="1130842" cy="19560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640D1621-04ED-47E2-82AD-A5DFE28D6B69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62182" y="2830497"/>
            <a:ext cx="334406" cy="2662667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02A65126-0ECD-42AE-A8AD-4EF4784585B2}"/>
              </a:ext>
            </a:extLst>
          </p:cNvPr>
          <p:cNvSpPr/>
          <p:nvPr/>
        </p:nvSpPr>
        <p:spPr>
          <a:xfrm>
            <a:off x="728046" y="5493164"/>
            <a:ext cx="537083" cy="19560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FEDC818-4AB3-4B09-8062-6D4CED448615}"/>
              </a:ext>
            </a:extLst>
          </p:cNvPr>
          <p:cNvSpPr txBox="1"/>
          <p:nvPr/>
        </p:nvSpPr>
        <p:spPr>
          <a:xfrm>
            <a:off x="4799005" y="2082423"/>
            <a:ext cx="5889039" cy="48013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「設定</a:t>
            </a:r>
            <a:r>
              <a:rPr kumimoji="1" lang="ja-JP" altLang="en-US">
                <a:solidFill>
                  <a:srgbClr val="FF0000"/>
                </a:solidFill>
              </a:rPr>
              <a:t>」ウインドウの「</a:t>
            </a:r>
            <a:r>
              <a:rPr kumimoji="1" lang="ja-JP" altLang="en-US" dirty="0">
                <a:solidFill>
                  <a:srgbClr val="FF0000"/>
                </a:solidFill>
              </a:rPr>
              <a:t>一般」を開いて</a:t>
            </a:r>
            <a:r>
              <a:rPr kumimoji="1" lang="ja-JP" altLang="en-US">
                <a:solidFill>
                  <a:srgbClr val="FF0000"/>
                </a:solidFill>
              </a:rPr>
              <a:t>、「外観」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を選ぶ。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ja-JP" altLang="en-US">
                <a:solidFill>
                  <a:srgbClr val="FF0000"/>
                </a:solidFill>
              </a:rPr>
              <a:t>ルック＆フィールを「ダーク」から「クラシック」に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>
                <a:solidFill>
                  <a:srgbClr val="FF0000"/>
                </a:solidFill>
              </a:rPr>
              <a:t>変え，「</a:t>
            </a:r>
            <a:r>
              <a:rPr lang="ja-JP" altLang="en-US" dirty="0">
                <a:solidFill>
                  <a:srgbClr val="FF0000"/>
                </a:solidFill>
              </a:rPr>
              <a:t>適用して閉じる」ボタンを</a:t>
            </a:r>
            <a:r>
              <a:rPr lang="ja-JP" altLang="en-US">
                <a:solidFill>
                  <a:srgbClr val="FF0000"/>
                </a:solidFill>
              </a:rPr>
              <a:t>押す。</a:t>
            </a:r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>
                <a:solidFill>
                  <a:srgbClr val="FF0000"/>
                </a:solidFill>
              </a:rPr>
              <a:t>以下の様なウインドウが表示されたら，「再開」ボタンをクリックする。すると，</a:t>
            </a:r>
            <a:r>
              <a:rPr lang="en-US" altLang="ja-JP" dirty="0">
                <a:solidFill>
                  <a:srgbClr val="FF0000"/>
                </a:solidFill>
              </a:rPr>
              <a:t>Eclipse</a:t>
            </a:r>
            <a:r>
              <a:rPr lang="ja-JP" altLang="en-US">
                <a:solidFill>
                  <a:srgbClr val="FF0000"/>
                </a:solidFill>
              </a:rPr>
              <a:t>が自動で再起動する。</a:t>
            </a:r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>
                <a:solidFill>
                  <a:srgbClr val="FF0000"/>
                </a:solidFill>
              </a:rPr>
              <a:t>もし</a:t>
            </a:r>
            <a:r>
              <a:rPr lang="en-US" altLang="ja-JP" dirty="0">
                <a:solidFill>
                  <a:srgbClr val="FF0000"/>
                </a:solidFill>
              </a:rPr>
              <a:t>Eclipse</a:t>
            </a:r>
            <a:r>
              <a:rPr lang="ja-JP" altLang="en-US">
                <a:solidFill>
                  <a:srgbClr val="FF0000"/>
                </a:solidFill>
              </a:rPr>
              <a:t>が自動で再起動しない場合は，手動で再機動させる</a:t>
            </a:r>
            <a:r>
              <a:rPr lang="en-US" altLang="ja-JP" dirty="0">
                <a:solidFill>
                  <a:srgbClr val="FF0000"/>
                </a:solidFill>
              </a:rPr>
              <a:t>(Eclipse</a:t>
            </a:r>
            <a:r>
              <a:rPr lang="ja-JP" altLang="en-US">
                <a:solidFill>
                  <a:srgbClr val="FF0000"/>
                </a:solidFill>
              </a:rPr>
              <a:t>ウインドウの右上の「</a:t>
            </a:r>
            <a:r>
              <a:rPr lang="en-US" altLang="ja-JP" dirty="0">
                <a:solidFill>
                  <a:srgbClr val="FF0000"/>
                </a:solidFill>
              </a:rPr>
              <a:t>×</a:t>
            </a:r>
            <a:r>
              <a:rPr lang="ja-JP" altLang="en-US">
                <a:solidFill>
                  <a:srgbClr val="FF0000"/>
                </a:solidFill>
              </a:rPr>
              <a:t>」印アイコンをクリックして終了させ、再度</a:t>
            </a:r>
            <a:r>
              <a:rPr lang="en-US" altLang="ja-JP" dirty="0">
                <a:solidFill>
                  <a:srgbClr val="FF0000"/>
                </a:solidFill>
              </a:rPr>
              <a:t>Eclipse</a:t>
            </a:r>
            <a:r>
              <a:rPr lang="ja-JP" altLang="en-US">
                <a:solidFill>
                  <a:srgbClr val="FF0000"/>
                </a:solidFill>
              </a:rPr>
              <a:t>を起動する</a:t>
            </a:r>
            <a:r>
              <a:rPr lang="en-US" altLang="ja-JP" dirty="0">
                <a:solidFill>
                  <a:srgbClr val="FF0000"/>
                </a:solidFill>
              </a:rPr>
              <a:t>)</a:t>
            </a:r>
            <a:r>
              <a:rPr lang="ja-JP" altLang="en-US">
                <a:solidFill>
                  <a:srgbClr val="FF0000"/>
                </a:solidFill>
              </a:rPr>
              <a:t>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06FFA883-1F1B-4712-B20E-0486CECA9A00}"/>
              </a:ext>
            </a:extLst>
          </p:cNvPr>
          <p:cNvCxnSpPr>
            <a:cxnSpLocks/>
            <a:stCxn id="19" idx="3"/>
            <a:endCxn id="15" idx="1"/>
          </p:cNvCxnSpPr>
          <p:nvPr/>
        </p:nvCxnSpPr>
        <p:spPr>
          <a:xfrm flipV="1">
            <a:off x="1265129" y="3146859"/>
            <a:ext cx="1766938" cy="244411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BA77E405-02B0-4616-A42D-5C431B81EF9D}"/>
              </a:ext>
            </a:extLst>
          </p:cNvPr>
          <p:cNvSpPr/>
          <p:nvPr/>
        </p:nvSpPr>
        <p:spPr>
          <a:xfrm>
            <a:off x="3032067" y="3062002"/>
            <a:ext cx="1397496" cy="16971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1BAA2DFC-4B46-4F63-B803-05784BC80AC4}"/>
              </a:ext>
            </a:extLst>
          </p:cNvPr>
          <p:cNvSpPr/>
          <p:nvPr/>
        </p:nvSpPr>
        <p:spPr>
          <a:xfrm>
            <a:off x="2424186" y="6261085"/>
            <a:ext cx="970367" cy="28608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D4BD5E2B-040A-4BBF-993F-21C1D22A5111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2909370" y="3231715"/>
            <a:ext cx="657395" cy="302937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8" name="図 27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B756855B-A503-522F-B17F-5030FF956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757" y="4436647"/>
            <a:ext cx="5143500" cy="1282700"/>
          </a:xfrm>
          <a:prstGeom prst="rect">
            <a:avLst/>
          </a:prstGeom>
        </p:spPr>
      </p:pic>
      <p:sp>
        <p:nvSpPr>
          <p:cNvPr id="30" name="四角形: 角を丸くする 19">
            <a:extLst>
              <a:ext uri="{FF2B5EF4-FFF2-40B4-BE49-F238E27FC236}">
                <a16:creationId xmlns:a16="http://schemas.microsoft.com/office/drawing/2014/main" id="{C6A6C878-AC38-3227-7782-BCAA8543863F}"/>
              </a:ext>
            </a:extLst>
          </p:cNvPr>
          <p:cNvSpPr/>
          <p:nvPr/>
        </p:nvSpPr>
        <p:spPr>
          <a:xfrm>
            <a:off x="8023320" y="5325994"/>
            <a:ext cx="1070576" cy="26497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5393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BE1143CB-014E-B180-05B7-297F13C03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5" y="1980496"/>
            <a:ext cx="6585385" cy="457261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341" y="1270041"/>
            <a:ext cx="11357984" cy="4486275"/>
          </a:xfrm>
        </p:spPr>
        <p:txBody>
          <a:bodyPr/>
          <a:lstStyle/>
          <a:p>
            <a:r>
              <a:rPr kumimoji="1" lang="ja-JP" altLang="en-US" sz="2400"/>
              <a:t>再起動した</a:t>
            </a:r>
            <a:r>
              <a:rPr kumimoji="1" lang="en-US" altLang="ja-JP" sz="2400" dirty="0"/>
              <a:t>Eclipse</a:t>
            </a:r>
            <a:r>
              <a:rPr lang="ja-JP" altLang="en-US" sz="2400"/>
              <a:t>で</a:t>
            </a:r>
            <a:r>
              <a:rPr kumimoji="1" lang="ja-JP" altLang="en-US" sz="2400"/>
              <a:t>，変更した設定が反映されているか確認する。</a:t>
            </a:r>
            <a:endParaRPr kumimoji="1" lang="en-US" altLang="ja-JP" sz="24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FEDC818-4AB3-4B09-8062-6D4CED448615}"/>
              </a:ext>
            </a:extLst>
          </p:cNvPr>
          <p:cNvSpPr txBox="1"/>
          <p:nvPr/>
        </p:nvSpPr>
        <p:spPr>
          <a:xfrm>
            <a:off x="6910086" y="2129967"/>
            <a:ext cx="5889039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Eclipse</a:t>
            </a:r>
            <a:r>
              <a:rPr kumimoji="1" lang="ja-JP" altLang="en-US" dirty="0">
                <a:solidFill>
                  <a:srgbClr val="FF0000"/>
                </a:solidFill>
              </a:rPr>
              <a:t>を再起動すると，外見が</a:t>
            </a:r>
            <a:r>
              <a:rPr lang="ja-JP" altLang="en-US" dirty="0">
                <a:solidFill>
                  <a:srgbClr val="FF0000"/>
                </a:solidFill>
              </a:rPr>
              <a:t>左図の様な「クラ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シック」</a:t>
            </a:r>
            <a:r>
              <a:rPr lang="en-US" altLang="ja-JP" dirty="0">
                <a:solidFill>
                  <a:srgbClr val="FF0000"/>
                </a:solidFill>
              </a:rPr>
              <a:t>(</a:t>
            </a:r>
            <a:r>
              <a:rPr lang="ja-JP" altLang="en-US" dirty="0">
                <a:solidFill>
                  <a:srgbClr val="FF0000"/>
                </a:solidFill>
              </a:rPr>
              <a:t>授業用</a:t>
            </a:r>
            <a:r>
              <a:rPr lang="en-US" altLang="ja-JP" dirty="0">
                <a:solidFill>
                  <a:srgbClr val="FF0000"/>
                </a:solidFill>
              </a:rPr>
              <a:t>Web</a:t>
            </a:r>
            <a:r>
              <a:rPr lang="ja-JP" altLang="en-US" dirty="0">
                <a:solidFill>
                  <a:srgbClr val="FF0000"/>
                </a:solidFill>
              </a:rPr>
              <a:t>資料に掲載されているような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外見</a:t>
            </a:r>
            <a:r>
              <a:rPr lang="en-US" altLang="ja-JP" dirty="0">
                <a:solidFill>
                  <a:srgbClr val="FF0000"/>
                </a:solidFill>
              </a:rPr>
              <a:t>)</a:t>
            </a:r>
            <a:r>
              <a:rPr lang="ja-JP" altLang="en-US" dirty="0">
                <a:solidFill>
                  <a:srgbClr val="FF0000"/>
                </a:solidFill>
              </a:rPr>
              <a:t>調になっているはずである。</a:t>
            </a:r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また、改行コードの形式を</a:t>
            </a:r>
            <a:r>
              <a:rPr lang="en-US" altLang="ja-JP" dirty="0">
                <a:solidFill>
                  <a:srgbClr val="FF0000"/>
                </a:solidFill>
              </a:rPr>
              <a:t>Windows</a:t>
            </a:r>
            <a:r>
              <a:rPr lang="ja-JP" altLang="en-US" dirty="0">
                <a:solidFill>
                  <a:srgbClr val="FF0000"/>
                </a:solidFill>
              </a:rPr>
              <a:t>用に設定で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きていれば、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Eclipse</a:t>
            </a:r>
            <a:r>
              <a:rPr lang="ja-JP" altLang="en-US" b="1" dirty="0">
                <a:solidFill>
                  <a:srgbClr val="FF0000"/>
                </a:solidFill>
              </a:rPr>
              <a:t>再起動後には、</a:t>
            </a:r>
            <a:r>
              <a:rPr lang="ja-JP" altLang="en-US" u="sng" dirty="0">
                <a:solidFill>
                  <a:srgbClr val="FF0000"/>
                </a:solidFill>
              </a:rPr>
              <a:t>ウインドウ</a:t>
            </a:r>
            <a:endParaRPr lang="en-US" altLang="ja-JP" u="sng" dirty="0">
              <a:solidFill>
                <a:srgbClr val="FF0000"/>
              </a:solidFill>
            </a:endParaRPr>
          </a:p>
          <a:p>
            <a:r>
              <a:rPr lang="ja-JP" altLang="en-US" u="sng" dirty="0">
                <a:solidFill>
                  <a:srgbClr val="FF0000"/>
                </a:solidFill>
              </a:rPr>
              <a:t>の右下に</a:t>
            </a:r>
            <a:r>
              <a:rPr lang="ja-JP" altLang="en-US" b="1" u="sng" dirty="0">
                <a:solidFill>
                  <a:srgbClr val="FF0000"/>
                </a:solidFill>
              </a:rPr>
              <a:t>「</a:t>
            </a:r>
            <a:r>
              <a:rPr lang="en-US" altLang="ja-JP" b="1" u="sng" dirty="0">
                <a:solidFill>
                  <a:srgbClr val="FF0000"/>
                </a:solidFill>
              </a:rPr>
              <a:t>CRLF</a:t>
            </a:r>
            <a:r>
              <a:rPr lang="ja-JP" altLang="en-US" b="1" u="sng" dirty="0">
                <a:solidFill>
                  <a:srgbClr val="FF0000"/>
                </a:solidFill>
              </a:rPr>
              <a:t>」</a:t>
            </a:r>
            <a:r>
              <a:rPr lang="ja-JP" altLang="en-US" u="sng" dirty="0">
                <a:solidFill>
                  <a:srgbClr val="FF0000"/>
                </a:solidFill>
              </a:rPr>
              <a:t>と表示されているはずである</a:t>
            </a:r>
            <a:r>
              <a:rPr lang="ja-JP" altLang="en-US" dirty="0">
                <a:solidFill>
                  <a:srgbClr val="FF0000"/>
                </a:solidFill>
              </a:rPr>
              <a:t>。</a:t>
            </a:r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　　　　　　　　　　もし、「</a:t>
            </a:r>
            <a:r>
              <a:rPr lang="en-US" altLang="ja-JP" dirty="0">
                <a:solidFill>
                  <a:srgbClr val="FF0000"/>
                </a:solidFill>
              </a:rPr>
              <a:t>CRLF</a:t>
            </a:r>
            <a:r>
              <a:rPr lang="ja-JP" altLang="en-US" dirty="0">
                <a:solidFill>
                  <a:srgbClr val="FF0000"/>
                </a:solidFill>
              </a:rPr>
              <a:t>」ではなく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　　　　　　　　　　</a:t>
            </a:r>
            <a:r>
              <a:rPr lang="ja-JP" altLang="en-US" u="sng" dirty="0">
                <a:solidFill>
                  <a:srgbClr val="FF0000"/>
                </a:solidFill>
              </a:rPr>
              <a:t>「</a:t>
            </a:r>
            <a:r>
              <a:rPr lang="en-US" altLang="ja-JP" u="sng" dirty="0">
                <a:solidFill>
                  <a:srgbClr val="FF0000"/>
                </a:solidFill>
              </a:rPr>
              <a:t>LF</a:t>
            </a:r>
            <a:r>
              <a:rPr lang="ja-JP" altLang="en-US" u="sng" dirty="0">
                <a:solidFill>
                  <a:srgbClr val="FF0000"/>
                </a:solidFill>
              </a:rPr>
              <a:t>」と表示されている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　　　　　　　　　　</a:t>
            </a:r>
            <a:r>
              <a:rPr lang="ja-JP" altLang="en-US" u="sng" dirty="0">
                <a:solidFill>
                  <a:srgbClr val="FF0000"/>
                </a:solidFill>
              </a:rPr>
              <a:t>場合は、設定に失敗して</a:t>
            </a:r>
            <a:endParaRPr lang="en-US" altLang="ja-JP" u="sng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　　　　　　　　　　</a:t>
            </a:r>
            <a:r>
              <a:rPr lang="ja-JP" altLang="en-US" u="sng">
                <a:solidFill>
                  <a:srgbClr val="FF0000"/>
                </a:solidFill>
              </a:rPr>
              <a:t>いるので</a:t>
            </a:r>
            <a:r>
              <a:rPr lang="en-US" altLang="ja-JP" u="sng" dirty="0">
                <a:solidFill>
                  <a:srgbClr val="FF0000"/>
                </a:solidFill>
              </a:rPr>
              <a:t>15~16</a:t>
            </a:r>
            <a:r>
              <a:rPr lang="ja-JP" altLang="en-US" u="sng">
                <a:solidFill>
                  <a:srgbClr val="FF0000"/>
                </a:solidFill>
              </a:rPr>
              <a:t>枚目のスラ</a:t>
            </a:r>
            <a:endParaRPr lang="en-US" altLang="ja-JP" u="sng" dirty="0">
              <a:solidFill>
                <a:srgbClr val="FF0000"/>
              </a:solidFill>
            </a:endParaRPr>
          </a:p>
          <a:p>
            <a:r>
              <a:rPr lang="ja-JP" altLang="en-US">
                <a:solidFill>
                  <a:srgbClr val="FF0000"/>
                </a:solidFill>
              </a:rPr>
              <a:t>　　　　　　　　　　</a:t>
            </a:r>
            <a:r>
              <a:rPr lang="ja-JP" altLang="en-US" u="sng">
                <a:solidFill>
                  <a:srgbClr val="FF0000"/>
                </a:solidFill>
              </a:rPr>
              <a:t>イド</a:t>
            </a:r>
            <a:r>
              <a:rPr lang="ja-JP" altLang="en-US" u="sng" dirty="0">
                <a:solidFill>
                  <a:srgbClr val="FF0000"/>
                </a:solidFill>
              </a:rPr>
              <a:t>の設定をやり直そう。</a:t>
            </a:r>
            <a:endParaRPr lang="en-US" altLang="ja-JP" u="sng" dirty="0">
              <a:solidFill>
                <a:srgbClr val="FF0000"/>
              </a:solidFill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210D8A9-94B9-48EC-A2F5-4F3DC6B1D7EC}"/>
              </a:ext>
            </a:extLst>
          </p:cNvPr>
          <p:cNvSpPr/>
          <p:nvPr/>
        </p:nvSpPr>
        <p:spPr>
          <a:xfrm>
            <a:off x="6501008" y="6321704"/>
            <a:ext cx="409078" cy="30598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9B9EA81-D805-4B61-9492-FE8A7A9CCD6A}"/>
              </a:ext>
            </a:extLst>
          </p:cNvPr>
          <p:cNvCxnSpPr>
            <a:cxnSpLocks/>
          </p:cNvCxnSpPr>
          <p:nvPr/>
        </p:nvCxnSpPr>
        <p:spPr>
          <a:xfrm flipH="1">
            <a:off x="6910086" y="4070959"/>
            <a:ext cx="2083602" cy="227196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358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D20C75F-9369-74C3-C654-3E038A96B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9" y="2143835"/>
            <a:ext cx="7057729" cy="433404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14" y="1504934"/>
            <a:ext cx="11357984" cy="4486275"/>
          </a:xfrm>
        </p:spPr>
        <p:txBody>
          <a:bodyPr/>
          <a:lstStyle/>
          <a:p>
            <a:r>
              <a:rPr kumimoji="1" lang="ja-JP" altLang="en-US" sz="2400" dirty="0"/>
              <a:t>内部ウインドウ</a:t>
            </a:r>
            <a:r>
              <a:rPr kumimoji="1" lang="en-US" altLang="ja-JP" sz="2400" dirty="0"/>
              <a:t>(</a:t>
            </a:r>
            <a:r>
              <a:rPr kumimoji="1" lang="ja-JP" altLang="en-US" sz="2400" dirty="0"/>
              <a:t>ビュー</a:t>
            </a:r>
            <a:r>
              <a:rPr kumimoji="1" lang="en-US" altLang="ja-JP" sz="2400" dirty="0"/>
              <a:t>)</a:t>
            </a:r>
            <a:r>
              <a:rPr kumimoji="1" lang="ja-JP" altLang="en-US" sz="2400" dirty="0"/>
              <a:t>の配置</a:t>
            </a:r>
            <a:r>
              <a:rPr kumimoji="1" lang="en-US" altLang="ja-JP" sz="2400" dirty="0"/>
              <a:t>(</a:t>
            </a:r>
            <a:r>
              <a:rPr kumimoji="1" lang="ja-JP" altLang="en-US" sz="2400" dirty="0"/>
              <a:t>パースペクティブ</a:t>
            </a:r>
            <a:r>
              <a:rPr kumimoji="1" lang="en-US" altLang="ja-JP" sz="2400" dirty="0"/>
              <a:t>)</a:t>
            </a:r>
            <a:r>
              <a:rPr kumimoji="1" lang="ja-JP" altLang="en-US" sz="2400" dirty="0"/>
              <a:t>を</a:t>
            </a:r>
            <a:r>
              <a:rPr kumimoji="1" lang="en-US" altLang="ja-JP" sz="2400" dirty="0"/>
              <a:t>Java</a:t>
            </a:r>
            <a:r>
              <a:rPr kumimoji="1" lang="ja-JP" altLang="en-US" sz="2400" dirty="0"/>
              <a:t>開発用に変更する。</a:t>
            </a:r>
            <a:endParaRPr kumimoji="1" lang="en-US" altLang="ja-JP" sz="24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FEDC818-4AB3-4B09-8062-6D4CED448615}"/>
              </a:ext>
            </a:extLst>
          </p:cNvPr>
          <p:cNvSpPr txBox="1">
            <a:spLocks/>
          </p:cNvSpPr>
          <p:nvPr/>
        </p:nvSpPr>
        <p:spPr>
          <a:xfrm>
            <a:off x="7574835" y="1991602"/>
            <a:ext cx="5889039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Eclipse</a:t>
            </a:r>
            <a:r>
              <a:rPr kumimoji="1" lang="ja-JP" altLang="en-US" sz="1400" dirty="0">
                <a:solidFill>
                  <a:srgbClr val="FF0000"/>
                </a:solidFill>
              </a:rPr>
              <a:t>のウインドウ内の小さなウインドウのことを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b="1" dirty="0">
                <a:solidFill>
                  <a:srgbClr val="FF0000"/>
                </a:solidFill>
              </a:rPr>
              <a:t>「ビュー」</a:t>
            </a:r>
            <a:r>
              <a:rPr kumimoji="1" lang="ja-JP" altLang="en-US" sz="1400" dirty="0">
                <a:solidFill>
                  <a:srgbClr val="FF0000"/>
                </a:solidFill>
              </a:rPr>
              <a:t>と言い、その組み合わせや配置のことを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b="1" dirty="0">
                <a:solidFill>
                  <a:srgbClr val="FF0000"/>
                </a:solidFill>
              </a:rPr>
              <a:t>「パースペクティブ」</a:t>
            </a:r>
            <a:r>
              <a:rPr kumimoji="1" lang="ja-JP" altLang="en-US" sz="1400" dirty="0">
                <a:solidFill>
                  <a:srgbClr val="FF0000"/>
                </a:solidFill>
              </a:rPr>
              <a:t>と言う。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インストール直後の </a:t>
            </a:r>
            <a:r>
              <a:rPr kumimoji="1" lang="en-US" altLang="ja-JP" sz="1400" dirty="0">
                <a:solidFill>
                  <a:srgbClr val="FF0000"/>
                </a:solidFill>
              </a:rPr>
              <a:t>Eclipse </a:t>
            </a:r>
            <a:r>
              <a:rPr kumimoji="1" lang="ja-JP" altLang="en-US" sz="1400" dirty="0">
                <a:solidFill>
                  <a:srgbClr val="FF0000"/>
                </a:solidFill>
              </a:rPr>
              <a:t>のパースペクティブが、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授業資料に掲載されている</a:t>
            </a:r>
            <a:r>
              <a:rPr kumimoji="1" lang="en-US" altLang="ja-JP" sz="1400" dirty="0">
                <a:solidFill>
                  <a:srgbClr val="FF0000"/>
                </a:solidFill>
              </a:rPr>
              <a:t>Eclipse</a:t>
            </a:r>
            <a:r>
              <a:rPr lang="ja-JP" altLang="en-US" sz="1400" dirty="0">
                <a:solidFill>
                  <a:srgbClr val="FF0000"/>
                </a:solidFill>
              </a:rPr>
              <a:t>のパースペクティブ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lang="en-US" altLang="ja-JP" sz="1400" dirty="0">
                <a:solidFill>
                  <a:srgbClr val="FF0000"/>
                </a:solidFill>
              </a:rPr>
              <a:t>(</a:t>
            </a:r>
            <a:r>
              <a:rPr lang="en-US" altLang="ja-JP" sz="1400" b="1" dirty="0">
                <a:solidFill>
                  <a:srgbClr val="FF0000"/>
                </a:solidFill>
              </a:rPr>
              <a:t>Java</a:t>
            </a:r>
            <a:r>
              <a:rPr lang="ja-JP" altLang="en-US" sz="1400" b="1" dirty="0">
                <a:solidFill>
                  <a:srgbClr val="FF0000"/>
                </a:solidFill>
              </a:rPr>
              <a:t>開発用のパースペクティブ</a:t>
            </a:r>
            <a:r>
              <a:rPr lang="en-US" altLang="ja-JP" sz="1400" dirty="0">
                <a:solidFill>
                  <a:srgbClr val="FF0000"/>
                </a:solidFill>
              </a:rPr>
              <a:t>)(</a:t>
            </a:r>
            <a:r>
              <a:rPr lang="ja-JP" altLang="en-US" sz="1400" dirty="0">
                <a:solidFill>
                  <a:srgbClr val="FF0000"/>
                </a:solidFill>
              </a:rPr>
              <a:t>下図</a:t>
            </a:r>
            <a:r>
              <a:rPr lang="en-US" altLang="ja-JP" sz="1400" dirty="0">
                <a:solidFill>
                  <a:srgbClr val="FF0000"/>
                </a:solidFill>
              </a:rPr>
              <a:t>)</a:t>
            </a:r>
            <a:r>
              <a:rPr lang="ja-JP" altLang="en-US" sz="1400" dirty="0">
                <a:solidFill>
                  <a:srgbClr val="FF0000"/>
                </a:solidFill>
              </a:rPr>
              <a:t>と違うことに気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 dirty="0">
                <a:solidFill>
                  <a:srgbClr val="FF0000"/>
                </a:solidFill>
              </a:rPr>
              <a:t>づいた人もいるかもしれない。</a:t>
            </a:r>
            <a:endParaRPr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r>
              <a:rPr lang="en-US" altLang="ja-JP" sz="1400" b="1" dirty="0">
                <a:solidFill>
                  <a:srgbClr val="FF0000"/>
                </a:solidFill>
              </a:rPr>
              <a:t>Java</a:t>
            </a:r>
            <a:r>
              <a:rPr lang="ja-JP" altLang="en-US" sz="1400" b="1" dirty="0">
                <a:solidFill>
                  <a:srgbClr val="FF0000"/>
                </a:solidFill>
              </a:rPr>
              <a:t>のプログラムを開発する際には、自動的に</a:t>
            </a:r>
            <a:r>
              <a:rPr lang="en-US" altLang="ja-JP" sz="1400" b="1" dirty="0">
                <a:solidFill>
                  <a:srgbClr val="FF0000"/>
                </a:solidFill>
              </a:rPr>
              <a:t>Java</a:t>
            </a:r>
          </a:p>
          <a:p>
            <a:r>
              <a:rPr lang="ja-JP" altLang="en-US" sz="1400" b="1" dirty="0">
                <a:solidFill>
                  <a:srgbClr val="FF0000"/>
                </a:solidFill>
              </a:rPr>
              <a:t>開発用のパースペクティブになる</a:t>
            </a:r>
            <a:r>
              <a:rPr lang="ja-JP" altLang="en-US" sz="1400" dirty="0">
                <a:solidFill>
                  <a:srgbClr val="FF0000"/>
                </a:solidFill>
              </a:rPr>
              <a:t>のだが、気になる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 dirty="0">
                <a:solidFill>
                  <a:srgbClr val="FF0000"/>
                </a:solidFill>
              </a:rPr>
              <a:t>人は左図に様に、あらかじめ</a:t>
            </a:r>
            <a:r>
              <a:rPr lang="en-US" altLang="ja-JP" sz="1400" dirty="0">
                <a:solidFill>
                  <a:srgbClr val="FF0000"/>
                </a:solidFill>
              </a:rPr>
              <a:t>Java</a:t>
            </a:r>
            <a:r>
              <a:rPr lang="ja-JP" altLang="en-US" sz="1400" dirty="0">
                <a:solidFill>
                  <a:srgbClr val="FF0000"/>
                </a:solidFill>
              </a:rPr>
              <a:t>開発用のパースペ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 dirty="0">
                <a:solidFill>
                  <a:srgbClr val="FF0000"/>
                </a:solidFill>
              </a:rPr>
              <a:t>クティブに変更すると良いだろう。</a:t>
            </a:r>
            <a:endParaRPr lang="en-US" altLang="ja-JP" sz="1400" dirty="0">
              <a:solidFill>
                <a:srgbClr val="FF0000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E6A525B-227A-4DD6-B10C-E35548A3EA91}"/>
              </a:ext>
            </a:extLst>
          </p:cNvPr>
          <p:cNvSpPr/>
          <p:nvPr/>
        </p:nvSpPr>
        <p:spPr>
          <a:xfrm>
            <a:off x="3058421" y="2387817"/>
            <a:ext cx="524023" cy="20638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7A233E2-9F2F-4D57-9DEF-77E2B7CB954B}"/>
              </a:ext>
            </a:extLst>
          </p:cNvPr>
          <p:cNvSpPr/>
          <p:nvPr/>
        </p:nvSpPr>
        <p:spPr>
          <a:xfrm>
            <a:off x="3058421" y="3295088"/>
            <a:ext cx="1331714" cy="21573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4D8B3F41-2122-40C3-8A8E-F4F4F05F1BB1}"/>
              </a:ext>
            </a:extLst>
          </p:cNvPr>
          <p:cNvSpPr/>
          <p:nvPr/>
        </p:nvSpPr>
        <p:spPr>
          <a:xfrm>
            <a:off x="4396525" y="3295088"/>
            <a:ext cx="1699765" cy="21573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536074E7-7640-4977-BC22-1F6742253D9B}"/>
              </a:ext>
            </a:extLst>
          </p:cNvPr>
          <p:cNvSpPr/>
          <p:nvPr/>
        </p:nvSpPr>
        <p:spPr>
          <a:xfrm>
            <a:off x="6142591" y="3295088"/>
            <a:ext cx="1041720" cy="21573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9B8C5F3F-E638-4370-A615-9FAFEB6995CB}"/>
              </a:ext>
            </a:extLst>
          </p:cNvPr>
          <p:cNvCxnSpPr>
            <a:cxnSpLocks/>
          </p:cNvCxnSpPr>
          <p:nvPr/>
        </p:nvCxnSpPr>
        <p:spPr>
          <a:xfrm>
            <a:off x="3178799" y="2594201"/>
            <a:ext cx="0" cy="700887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E69DAB95-B9CA-4F14-9FF5-D36EDDCB9DB9}"/>
              </a:ext>
            </a:extLst>
          </p:cNvPr>
          <p:cNvGrpSpPr/>
          <p:nvPr/>
        </p:nvGrpSpPr>
        <p:grpSpPr>
          <a:xfrm>
            <a:off x="4078426" y="2940431"/>
            <a:ext cx="698351" cy="691961"/>
            <a:chOff x="9970646" y="4040666"/>
            <a:chExt cx="698351" cy="691961"/>
          </a:xfrm>
        </p:grpSpPr>
        <p:sp>
          <p:nvSpPr>
            <p:cNvPr id="14" name="円弧 13">
              <a:extLst>
                <a:ext uri="{FF2B5EF4-FFF2-40B4-BE49-F238E27FC236}">
                  <a16:creationId xmlns:a16="http://schemas.microsoft.com/office/drawing/2014/main" id="{C46896AB-04DC-49A4-9B9D-5FF0C03910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70646" y="4040666"/>
              <a:ext cx="691961" cy="691961"/>
            </a:xfrm>
            <a:prstGeom prst="arc">
              <a:avLst/>
            </a:prstGeom>
            <a:ln w="28575" cap="flat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弧 18">
              <a:extLst>
                <a:ext uri="{FF2B5EF4-FFF2-40B4-BE49-F238E27FC236}">
                  <a16:creationId xmlns:a16="http://schemas.microsoft.com/office/drawing/2014/main" id="{CC1B0B8A-D06B-46CA-BE2D-92EF9D465B4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977036" y="4040666"/>
              <a:ext cx="691961" cy="691961"/>
            </a:xfrm>
            <a:prstGeom prst="arc">
              <a:avLst/>
            </a:prstGeom>
            <a:ln w="28575" cap="flat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7F3D060B-4F8B-4C4A-B7CE-2BC22E883431}"/>
              </a:ext>
            </a:extLst>
          </p:cNvPr>
          <p:cNvGrpSpPr/>
          <p:nvPr/>
        </p:nvGrpSpPr>
        <p:grpSpPr>
          <a:xfrm>
            <a:off x="5827427" y="2940430"/>
            <a:ext cx="698351" cy="691961"/>
            <a:chOff x="9970646" y="4040666"/>
            <a:chExt cx="698351" cy="691961"/>
          </a:xfrm>
        </p:grpSpPr>
        <p:sp>
          <p:nvSpPr>
            <p:cNvPr id="22" name="円弧 21">
              <a:extLst>
                <a:ext uri="{FF2B5EF4-FFF2-40B4-BE49-F238E27FC236}">
                  <a16:creationId xmlns:a16="http://schemas.microsoft.com/office/drawing/2014/main" id="{FBBCD450-1AED-499E-95A9-99E2E8B29A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70646" y="4040666"/>
              <a:ext cx="691961" cy="691961"/>
            </a:xfrm>
            <a:prstGeom prst="arc">
              <a:avLst/>
            </a:prstGeom>
            <a:ln w="28575" cap="flat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弧 22">
              <a:extLst>
                <a:ext uri="{FF2B5EF4-FFF2-40B4-BE49-F238E27FC236}">
                  <a16:creationId xmlns:a16="http://schemas.microsoft.com/office/drawing/2014/main" id="{786CD765-8158-4489-824A-88411796DA9C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977036" y="4040666"/>
              <a:ext cx="691961" cy="691961"/>
            </a:xfrm>
            <a:prstGeom prst="arc">
              <a:avLst/>
            </a:prstGeom>
            <a:ln w="28575" cap="flat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FAA1CF5-FB17-4D1C-B642-BD4B2E41815F}"/>
              </a:ext>
            </a:extLst>
          </p:cNvPr>
          <p:cNvSpPr txBox="1"/>
          <p:nvPr/>
        </p:nvSpPr>
        <p:spPr>
          <a:xfrm>
            <a:off x="3673122" y="4586665"/>
            <a:ext cx="67313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</a:rPr>
              <a:t>「ウインドウ」メニュー</a:t>
            </a:r>
            <a:endParaRPr lang="en-US" altLang="ja-JP" sz="1600" dirty="0">
              <a:solidFill>
                <a:srgbClr val="FF0000"/>
              </a:solidFill>
            </a:endParaRPr>
          </a:p>
          <a:p>
            <a:r>
              <a:rPr lang="ja-JP" altLang="en-US" sz="1600" dirty="0">
                <a:solidFill>
                  <a:srgbClr val="FF0000"/>
                </a:solidFill>
              </a:rPr>
              <a:t>　→「パースペクティブ」</a:t>
            </a:r>
            <a:endParaRPr lang="en-US" altLang="ja-JP" sz="1600" dirty="0">
              <a:solidFill>
                <a:srgbClr val="FF0000"/>
              </a:solidFill>
            </a:endParaRPr>
          </a:p>
          <a:p>
            <a:r>
              <a:rPr lang="ja-JP" altLang="en-US" sz="1600" dirty="0">
                <a:solidFill>
                  <a:srgbClr val="FF0000"/>
                </a:solidFill>
              </a:rPr>
              <a:t>　→「パースペクティブを開く」</a:t>
            </a:r>
            <a:endParaRPr lang="en-US" altLang="ja-JP" sz="1600" dirty="0">
              <a:solidFill>
                <a:srgbClr val="FF0000"/>
              </a:solidFill>
            </a:endParaRPr>
          </a:p>
          <a:p>
            <a:r>
              <a:rPr lang="ja-JP" altLang="en-US" sz="1600" dirty="0">
                <a:solidFill>
                  <a:srgbClr val="FF0000"/>
                </a:solidFill>
              </a:rPr>
              <a:t>　→「</a:t>
            </a:r>
            <a:r>
              <a:rPr lang="en-US" altLang="ja-JP" sz="1600" dirty="0">
                <a:solidFill>
                  <a:srgbClr val="FF0000"/>
                </a:solidFill>
              </a:rPr>
              <a:t>Java</a:t>
            </a:r>
            <a:r>
              <a:rPr lang="ja-JP" altLang="en-US" sz="1600" dirty="0">
                <a:solidFill>
                  <a:srgbClr val="FF0000"/>
                </a:solidFill>
              </a:rPr>
              <a:t>」を選ぶ。</a:t>
            </a:r>
            <a:endParaRPr lang="en-US" altLang="ja-JP" sz="1600" dirty="0">
              <a:solidFill>
                <a:srgbClr val="FF0000"/>
              </a:solidFill>
            </a:endParaRPr>
          </a:p>
          <a:p>
            <a:r>
              <a:rPr lang="ja-JP" altLang="en-US" sz="1600" dirty="0">
                <a:solidFill>
                  <a:srgbClr val="FF0000"/>
                </a:solidFill>
              </a:rPr>
              <a:t>これで、右図のような</a:t>
            </a:r>
            <a:r>
              <a:rPr lang="en-US" altLang="ja-JP" sz="1600" dirty="0">
                <a:solidFill>
                  <a:srgbClr val="FF0000"/>
                </a:solidFill>
              </a:rPr>
              <a:t>Java</a:t>
            </a:r>
            <a:r>
              <a:rPr lang="ja-JP" altLang="en-US" sz="1600" dirty="0">
                <a:solidFill>
                  <a:srgbClr val="FF0000"/>
                </a:solidFill>
              </a:rPr>
              <a:t>開発</a:t>
            </a:r>
            <a:endParaRPr lang="en-US" altLang="ja-JP" sz="1600" dirty="0">
              <a:solidFill>
                <a:srgbClr val="FF0000"/>
              </a:solidFill>
            </a:endParaRPr>
          </a:p>
          <a:p>
            <a:r>
              <a:rPr lang="ja-JP" altLang="en-US" sz="1600" dirty="0">
                <a:solidFill>
                  <a:srgbClr val="FF0000"/>
                </a:solidFill>
              </a:rPr>
              <a:t>用パースペクティブになる。</a:t>
            </a:r>
            <a:endParaRPr lang="en-US" altLang="ja-JP" sz="1600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B5D8BF5-136E-43C5-ABEC-71E02B214B60}"/>
              </a:ext>
            </a:extLst>
          </p:cNvPr>
          <p:cNvSpPr txBox="1"/>
          <p:nvPr/>
        </p:nvSpPr>
        <p:spPr>
          <a:xfrm>
            <a:off x="10305875" y="4477967"/>
            <a:ext cx="67313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</a:rPr>
              <a:t>Java</a:t>
            </a:r>
            <a:r>
              <a:rPr lang="ja-JP" altLang="en-US" sz="1600" dirty="0">
                <a:solidFill>
                  <a:srgbClr val="FF0000"/>
                </a:solidFill>
              </a:rPr>
              <a:t>開発用の</a:t>
            </a:r>
            <a:endParaRPr lang="en-US" altLang="ja-JP" sz="1600" dirty="0">
              <a:solidFill>
                <a:srgbClr val="FF0000"/>
              </a:solidFill>
            </a:endParaRPr>
          </a:p>
          <a:p>
            <a:r>
              <a:rPr lang="ja-JP" altLang="en-US" sz="1600" dirty="0">
                <a:solidFill>
                  <a:srgbClr val="FF0000"/>
                </a:solidFill>
              </a:rPr>
              <a:t>パースペクティブ</a:t>
            </a:r>
            <a:endParaRPr lang="en-US" altLang="ja-JP" sz="1600" dirty="0">
              <a:solidFill>
                <a:srgbClr val="FF0000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06E271C0-B5A3-213A-F820-60AB7B600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662" y="4042527"/>
            <a:ext cx="2515531" cy="161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29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モニター, 座る, コンピュータ, コンパクトディスク が含まれている画像&#10;&#10;自動的に生成された説明">
            <a:extLst>
              <a:ext uri="{FF2B5EF4-FFF2-40B4-BE49-F238E27FC236}">
                <a16:creationId xmlns:a16="http://schemas.microsoft.com/office/drawing/2014/main" id="{162A73AF-43C1-AF29-F02C-A0DEE5960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5" y="3429000"/>
            <a:ext cx="4671264" cy="262758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378"/>
            <a:ext cx="10515600" cy="1325563"/>
          </a:xfrm>
        </p:spPr>
        <p:txBody>
          <a:bodyPr/>
          <a:lstStyle/>
          <a:p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</a:t>
            </a:r>
            <a:r>
              <a:rPr kumimoji="1" lang="ja-JP" altLang="en-US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Windows </a:t>
            </a:r>
            <a:r>
              <a:rPr lang="ja-JP" altLang="en-US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エクスプローラーの設定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2859"/>
            <a:ext cx="10515600" cy="23261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2400"/>
              <a:t>まず，</a:t>
            </a:r>
            <a:r>
              <a:rPr kumimoji="1" lang="en-US" altLang="ja-JP" sz="2400" dirty="0"/>
              <a:t>Windows </a:t>
            </a:r>
            <a:r>
              <a:rPr kumimoji="1" lang="ja-JP" altLang="en-US" sz="2400"/>
              <a:t>のエクスプローラー</a:t>
            </a:r>
            <a:r>
              <a:rPr kumimoji="1" lang="en-US" altLang="ja-JP" sz="2400" dirty="0"/>
              <a:t>(</a:t>
            </a:r>
            <a:r>
              <a:rPr kumimoji="1" lang="ja-JP" altLang="en-US" sz="2400"/>
              <a:t>ファイル・フォルダ閲覧ソフト</a:t>
            </a:r>
            <a:r>
              <a:rPr kumimoji="1" lang="en-US" altLang="ja-JP" sz="2400" dirty="0"/>
              <a:t>)</a:t>
            </a:r>
            <a:r>
              <a:rPr lang="ja-JP" altLang="en-US" sz="2400"/>
              <a:t>の設定をして，</a:t>
            </a:r>
            <a:r>
              <a:rPr lang="ja-JP" altLang="en-US" sz="2400">
                <a:solidFill>
                  <a:srgbClr val="FF0000"/>
                </a:solidFill>
              </a:rPr>
              <a:t>ファイルの拡張子を見えるように</a:t>
            </a:r>
            <a:r>
              <a:rPr lang="ja-JP" altLang="en-US" sz="2400"/>
              <a:t>します。これは，本授業の課題を行う上でも必要になるので必ず設定して下さい。</a:t>
            </a:r>
            <a:endParaRPr lang="en-US" altLang="ja-JP" sz="2400" dirty="0"/>
          </a:p>
          <a:p>
            <a:pPr marL="0" indent="0">
              <a:lnSpc>
                <a:spcPct val="100000"/>
              </a:lnSpc>
              <a:buNone/>
            </a:pPr>
            <a:r>
              <a:rPr kumimoji="1" lang="ja-JP" altLang="en-US" sz="2400"/>
              <a:t>　</a:t>
            </a:r>
            <a:r>
              <a:rPr kumimoji="1" lang="en-US" altLang="ja-JP" sz="2400" dirty="0"/>
              <a:t>※</a:t>
            </a:r>
            <a:r>
              <a:rPr lang="ja-JP" altLang="en-US" sz="2400"/>
              <a:t>ファイル拡張子とは，ファイル名の最後につくピリオドから始まる部</a:t>
            </a:r>
            <a:br>
              <a:rPr lang="en-US" altLang="ja-JP" sz="2400" dirty="0"/>
            </a:br>
            <a:r>
              <a:rPr lang="ja-JP" altLang="en-US" sz="2400"/>
              <a:t>　　分。ファイルの種類を表す。例：</a:t>
            </a:r>
            <a:r>
              <a:rPr lang="en-US" altLang="ja-JP" sz="2400" dirty="0"/>
              <a:t>.java, .docx, .exe </a:t>
            </a:r>
            <a:r>
              <a:rPr lang="ja-JP" altLang="en-US" sz="2400"/>
              <a:t>など</a:t>
            </a:r>
            <a:endParaRPr kumimoji="1" lang="en-US" altLang="ja-JP" sz="2400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740DEF3D-15CE-4EDC-9535-4584ED170D5D}"/>
              </a:ext>
            </a:extLst>
          </p:cNvPr>
          <p:cNvSpPr/>
          <p:nvPr/>
        </p:nvSpPr>
        <p:spPr>
          <a:xfrm>
            <a:off x="2416902" y="5848214"/>
            <a:ext cx="225515" cy="23990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6B8EA9A-D6DD-8426-98C9-647A53BCFEF5}"/>
              </a:ext>
            </a:extLst>
          </p:cNvPr>
          <p:cNvSpPr txBox="1"/>
          <p:nvPr/>
        </p:nvSpPr>
        <p:spPr>
          <a:xfrm>
            <a:off x="641962" y="6190649"/>
            <a:ext cx="413446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①</a:t>
            </a:r>
            <a:r>
              <a:rPr kumimoji="1" lang="ja-JP" altLang="en-US" sz="1400">
                <a:solidFill>
                  <a:srgbClr val="FF0000"/>
                </a:solidFill>
              </a:rPr>
              <a:t>エクスプローラーの</a:t>
            </a:r>
            <a:r>
              <a:rPr lang="ja-JP" altLang="en-US" sz="1400">
                <a:solidFill>
                  <a:srgbClr val="FF0000"/>
                </a:solidFill>
              </a:rPr>
              <a:t>アイコンをクリック</a:t>
            </a:r>
            <a:r>
              <a:rPr kumimoji="1" lang="ja-JP" altLang="en-US" sz="1400">
                <a:solidFill>
                  <a:srgbClr val="FF0000"/>
                </a:solidFill>
              </a:rPr>
              <a:t>して，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>
                <a:solidFill>
                  <a:srgbClr val="FF0000"/>
                </a:solidFill>
              </a:rPr>
              <a:t>　</a:t>
            </a:r>
            <a:r>
              <a:rPr kumimoji="1" lang="ja-JP" altLang="en-US" sz="1400">
                <a:solidFill>
                  <a:srgbClr val="FF0000"/>
                </a:solidFill>
              </a:rPr>
              <a:t>エクスプローラーのウインドウを開く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pic>
        <p:nvPicPr>
          <p:cNvPr id="16" name="図 15" descr="グラフィカル ユーザー インターフェイス, アプリケーション, PowerPoint&#10;&#10;自動的に生成された説明">
            <a:extLst>
              <a:ext uri="{FF2B5EF4-FFF2-40B4-BE49-F238E27FC236}">
                <a16:creationId xmlns:a16="http://schemas.microsoft.com/office/drawing/2014/main" id="{4052D3C6-5F4F-A7A2-3D24-5C74FFE2D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423" y="3193704"/>
            <a:ext cx="4899359" cy="3341130"/>
          </a:xfrm>
          <a:prstGeom prst="rect">
            <a:avLst/>
          </a:prstGeom>
        </p:spPr>
      </p:pic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3DDA766C-D57A-6848-20D0-D853660371F4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642417" y="3397470"/>
            <a:ext cx="2780321" cy="257069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四角形: 角を丸くする 5">
            <a:extLst>
              <a:ext uri="{FF2B5EF4-FFF2-40B4-BE49-F238E27FC236}">
                <a16:creationId xmlns:a16="http://schemas.microsoft.com/office/drawing/2014/main" id="{FCBC24E0-630D-E4C5-B668-A897F4392374}"/>
              </a:ext>
            </a:extLst>
          </p:cNvPr>
          <p:cNvSpPr/>
          <p:nvPr/>
        </p:nvSpPr>
        <p:spPr>
          <a:xfrm>
            <a:off x="8094386" y="3450020"/>
            <a:ext cx="440856" cy="19706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四角形: 角を丸くする 5">
            <a:extLst>
              <a:ext uri="{FF2B5EF4-FFF2-40B4-BE49-F238E27FC236}">
                <a16:creationId xmlns:a16="http://schemas.microsoft.com/office/drawing/2014/main" id="{281D772C-9323-6C33-E764-536A7092A25E}"/>
              </a:ext>
            </a:extLst>
          </p:cNvPr>
          <p:cNvSpPr/>
          <p:nvPr/>
        </p:nvSpPr>
        <p:spPr>
          <a:xfrm>
            <a:off x="7778039" y="5268310"/>
            <a:ext cx="998941" cy="19706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四角形: 角を丸くする 5">
            <a:extLst>
              <a:ext uri="{FF2B5EF4-FFF2-40B4-BE49-F238E27FC236}">
                <a16:creationId xmlns:a16="http://schemas.microsoft.com/office/drawing/2014/main" id="{DF08C2A1-7EA9-C7F4-E9DD-19AFF6729D59}"/>
              </a:ext>
            </a:extLst>
          </p:cNvPr>
          <p:cNvSpPr/>
          <p:nvPr/>
        </p:nvSpPr>
        <p:spPr>
          <a:xfrm>
            <a:off x="8776980" y="5993580"/>
            <a:ext cx="1055726" cy="19706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82DC0B18-9554-2215-9D82-EE90F9754B91}"/>
              </a:ext>
            </a:extLst>
          </p:cNvPr>
          <p:cNvCxnSpPr>
            <a:cxnSpLocks/>
          </p:cNvCxnSpPr>
          <p:nvPr/>
        </p:nvCxnSpPr>
        <p:spPr>
          <a:xfrm flipH="1">
            <a:off x="7901744" y="3647089"/>
            <a:ext cx="440856" cy="162122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CE448F90-2484-495A-AF07-48E8978CF655}"/>
              </a:ext>
            </a:extLst>
          </p:cNvPr>
          <p:cNvCxnSpPr>
            <a:cxnSpLocks/>
          </p:cNvCxnSpPr>
          <p:nvPr/>
        </p:nvCxnSpPr>
        <p:spPr>
          <a:xfrm>
            <a:off x="8207144" y="5465379"/>
            <a:ext cx="998941" cy="52820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71CCE8-B78E-06A7-5B9A-C7B4F82A5F91}"/>
              </a:ext>
            </a:extLst>
          </p:cNvPr>
          <p:cNvSpPr txBox="1"/>
          <p:nvPr/>
        </p:nvSpPr>
        <p:spPr>
          <a:xfrm>
            <a:off x="7831551" y="3275111"/>
            <a:ext cx="36420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②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6BA9365-5FF5-EA2D-D102-3087E44C50D8}"/>
              </a:ext>
            </a:extLst>
          </p:cNvPr>
          <p:cNvSpPr txBox="1"/>
          <p:nvPr/>
        </p:nvSpPr>
        <p:spPr>
          <a:xfrm>
            <a:off x="7505914" y="5212955"/>
            <a:ext cx="36420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③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31EF8CB-EC80-89A2-A793-A4F636D95723}"/>
              </a:ext>
            </a:extLst>
          </p:cNvPr>
          <p:cNvSpPr txBox="1"/>
          <p:nvPr/>
        </p:nvSpPr>
        <p:spPr>
          <a:xfrm>
            <a:off x="8627641" y="5755141"/>
            <a:ext cx="36420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</a:rPr>
              <a:t>④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4146D3C-DA3F-143D-D484-C223763E895F}"/>
              </a:ext>
            </a:extLst>
          </p:cNvPr>
          <p:cNvSpPr txBox="1"/>
          <p:nvPr/>
        </p:nvSpPr>
        <p:spPr>
          <a:xfrm>
            <a:off x="10052410" y="3121339"/>
            <a:ext cx="2339102" cy="26776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②エクスプローラーのウ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>
                <a:solidFill>
                  <a:srgbClr val="FF0000"/>
                </a:solidFill>
              </a:rPr>
              <a:t>　</a:t>
            </a:r>
            <a:r>
              <a:rPr kumimoji="1" lang="ja-JP" altLang="en-US" sz="1400">
                <a:solidFill>
                  <a:srgbClr val="FF0000"/>
                </a:solidFill>
              </a:rPr>
              <a:t>インドウ上部の「表示」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>
                <a:solidFill>
                  <a:srgbClr val="FF0000"/>
                </a:solidFill>
              </a:rPr>
              <a:t>　を選び，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>
                <a:solidFill>
                  <a:srgbClr val="FF0000"/>
                </a:solidFill>
              </a:rPr>
              <a:t>③表示されたメニューの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>
                <a:solidFill>
                  <a:srgbClr val="FF0000"/>
                </a:solidFill>
              </a:rPr>
              <a:t>　「表示」のサブメニュ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>
                <a:solidFill>
                  <a:srgbClr val="FF0000"/>
                </a:solidFill>
              </a:rPr>
              <a:t>　ーを開き，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>
                <a:solidFill>
                  <a:srgbClr val="FF0000"/>
                </a:solidFill>
              </a:rPr>
              <a:t>④「ファイル名拡張子」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>
                <a:solidFill>
                  <a:srgbClr val="FF0000"/>
                </a:solidFill>
              </a:rPr>
              <a:t>　にチェックを入れる。</a:t>
            </a:r>
            <a:endParaRPr lang="en-US" altLang="ja-JP" sz="1400" dirty="0">
              <a:solidFill>
                <a:srgbClr val="FF0000"/>
              </a:solidFill>
            </a:endParaRPr>
          </a:p>
          <a:p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>
                <a:solidFill>
                  <a:srgbClr val="FF0000"/>
                </a:solidFill>
              </a:rPr>
              <a:t>これで，ファイル名の拡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>
                <a:solidFill>
                  <a:srgbClr val="FF0000"/>
                </a:solidFill>
              </a:rPr>
              <a:t>張子が表示されるように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>
                <a:solidFill>
                  <a:srgbClr val="FF0000"/>
                </a:solidFill>
              </a:rPr>
              <a:t>なる。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68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5585509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以上で、</a:t>
            </a: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のインストールは終了である。</a:t>
            </a:r>
            <a:b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b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には、授業で紹介する機能以外にも、</a:t>
            </a:r>
            <a:b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プログラム開発に役立つ機能が豊富に用意されているので、自分で調べて活用してみよう。</a:t>
            </a:r>
          </a:p>
        </p:txBody>
      </p:sp>
    </p:spTree>
    <p:extLst>
      <p:ext uri="{BB962C8B-B14F-4D97-AF65-F5344CB8AC3E}">
        <p14:creationId xmlns:p14="http://schemas.microsoft.com/office/powerpoint/2010/main" val="357370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4E7A84D3-5D48-1B87-B848-B63CA28AF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068" y="3715736"/>
            <a:ext cx="4725383" cy="293969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378"/>
            <a:ext cx="10515600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Google Chrome </a:t>
            </a: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(Web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ブラウザ</a:t>
            </a: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2859"/>
            <a:ext cx="10515600" cy="4351338"/>
          </a:xfrm>
        </p:spPr>
        <p:txBody>
          <a:bodyPr>
            <a:normAutofit/>
          </a:bodyPr>
          <a:lstStyle/>
          <a:p>
            <a:r>
              <a:rPr kumimoji="1" lang="ja-JP" altLang="en-US" sz="2400"/>
              <a:t>無料使用</a:t>
            </a:r>
            <a:r>
              <a:rPr kumimoji="1" lang="ja-JP" altLang="en-US" sz="2400" dirty="0"/>
              <a:t>できる</a:t>
            </a: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ブラウザです。</a:t>
            </a:r>
            <a:r>
              <a:rPr kumimoji="1" lang="en-US" altLang="ja-JP" sz="2400" dirty="0"/>
              <a:t>Windows</a:t>
            </a:r>
            <a:r>
              <a:rPr kumimoji="1" lang="ja-JP" altLang="en-US" sz="2400" dirty="0"/>
              <a:t>には</a:t>
            </a:r>
            <a:r>
              <a:rPr kumimoji="1" lang="en-US" altLang="ja-JP" sz="2400" dirty="0"/>
              <a:t>Microsoft </a:t>
            </a:r>
            <a:r>
              <a:rPr lang="en-US" altLang="ja-JP" sz="2400" dirty="0"/>
              <a:t>Edge</a:t>
            </a:r>
            <a:r>
              <a:rPr lang="ja-JP" altLang="en-US" sz="2400" dirty="0"/>
              <a:t> という標準ブラウザが搭載されています</a:t>
            </a:r>
            <a:r>
              <a:rPr lang="ja-JP" altLang="en-US" sz="2400"/>
              <a:t>が、</a:t>
            </a:r>
            <a:r>
              <a:rPr lang="en-US" altLang="ja-JP" sz="2400" dirty="0"/>
              <a:t> Eclipse</a:t>
            </a:r>
            <a:r>
              <a:rPr lang="ja-JP" altLang="en-US" sz="2400"/>
              <a:t>ダウンロードの際も，</a:t>
            </a:r>
            <a:r>
              <a:rPr lang="en-US" altLang="ja-JP" sz="2400" dirty="0"/>
              <a:t>Microsoft Edge </a:t>
            </a:r>
            <a:r>
              <a:rPr lang="ja-JP" altLang="en-US" sz="2400"/>
              <a:t>だとダウンロードに失敗する現象が発生する他，プログラミング</a:t>
            </a:r>
            <a:r>
              <a:rPr lang="ja-JP" altLang="en-US" sz="2400" dirty="0"/>
              <a:t>応用の</a:t>
            </a:r>
            <a:r>
              <a:rPr lang="en-US" altLang="ja-JP" sz="2400" dirty="0"/>
              <a:t>Web</a:t>
            </a:r>
            <a:r>
              <a:rPr lang="ja-JP" altLang="en-US" sz="2400" dirty="0"/>
              <a:t>資料は </a:t>
            </a:r>
            <a:r>
              <a:rPr lang="en-US" altLang="ja-JP" sz="2400" dirty="0"/>
              <a:t>Google Chrome </a:t>
            </a:r>
            <a:r>
              <a:rPr lang="ja-JP" altLang="en-US" sz="2400" dirty="0"/>
              <a:t>に最適化されて</a:t>
            </a:r>
            <a:r>
              <a:rPr lang="ja-JP" altLang="en-US" sz="2400"/>
              <a:t>います。ですので，</a:t>
            </a:r>
            <a:r>
              <a:rPr lang="en-US" altLang="ja-JP" sz="2400" dirty="0"/>
              <a:t>Google Chrome </a:t>
            </a:r>
            <a:r>
              <a:rPr lang="ja-JP" altLang="en-US" sz="2400"/>
              <a:t>を使いましょう。</a:t>
            </a:r>
            <a:r>
              <a:rPr kumimoji="1" lang="ja-JP" altLang="en-US" sz="2400"/>
              <a:t>　　　</a:t>
            </a:r>
            <a:r>
              <a:rPr lang="ja-JP" altLang="en-US" sz="2400"/>
              <a:t> 　</a:t>
            </a:r>
            <a:br>
              <a:rPr lang="en-US" altLang="ja-JP" sz="2400" dirty="0"/>
            </a:br>
            <a:r>
              <a:rPr lang="ja-JP" altLang="en-US" sz="2400"/>
              <a:t>　</a:t>
            </a:r>
            <a:r>
              <a:rPr kumimoji="1" lang="en-US" altLang="ja-JP" sz="2400" dirty="0">
                <a:hlinkClick r:id="rId3"/>
              </a:rPr>
              <a:t>https://www.google.com/intl/ja_jp/chrome/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からインストールできます。</a:t>
            </a:r>
            <a:endParaRPr kumimoji="1" lang="en-US" altLang="ja-JP" sz="2400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7F8DAA3-F333-40DD-8063-9D067475A78B}"/>
              </a:ext>
            </a:extLst>
          </p:cNvPr>
          <p:cNvSpPr/>
          <p:nvPr/>
        </p:nvSpPr>
        <p:spPr>
          <a:xfrm>
            <a:off x="5156683" y="6159584"/>
            <a:ext cx="1509440" cy="34261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EF7ACC6-8D8F-4232-BF2F-EF24C385A121}"/>
              </a:ext>
            </a:extLst>
          </p:cNvPr>
          <p:cNvCxnSpPr>
            <a:cxnSpLocks/>
          </p:cNvCxnSpPr>
          <p:nvPr/>
        </p:nvCxnSpPr>
        <p:spPr>
          <a:xfrm flipH="1">
            <a:off x="6666123" y="3873148"/>
            <a:ext cx="3003768" cy="245774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3232C08-EF6E-4DE8-8947-D318F449AD8B}"/>
              </a:ext>
            </a:extLst>
          </p:cNvPr>
          <p:cNvSpPr txBox="1"/>
          <p:nvPr/>
        </p:nvSpPr>
        <p:spPr>
          <a:xfrm>
            <a:off x="9699010" y="3416176"/>
            <a:ext cx="2492990" cy="3416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これをクリックして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ダウンロードした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kumimoji="1"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インストーラー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dirty="0">
                <a:solidFill>
                  <a:srgbClr val="FF0000"/>
                </a:solidFill>
              </a:rPr>
              <a:t>ChromeSetup.exe</a:t>
            </a:r>
          </a:p>
          <a:p>
            <a:r>
              <a:rPr kumimoji="1" lang="ja-JP" altLang="en-US" dirty="0">
                <a:solidFill>
                  <a:srgbClr val="FF0000"/>
                </a:solidFill>
              </a:rPr>
              <a:t>をダブルクリックして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起動する。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2666D1D-AB29-4294-A895-F4277C12B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9648" y="4148964"/>
            <a:ext cx="1316428" cy="142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8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513" y="1574010"/>
            <a:ext cx="10515600" cy="4351338"/>
          </a:xfrm>
        </p:spPr>
        <p:txBody>
          <a:bodyPr/>
          <a:lstStyle/>
          <a:p>
            <a:r>
              <a:rPr lang="en-US" altLang="ja-JP" dirty="0">
                <a:hlinkClick r:id="rId2"/>
              </a:rPr>
              <a:t>https://mergedoc.osdn.jp/ </a:t>
            </a:r>
            <a:r>
              <a:rPr lang="ja-JP" altLang="en-US" dirty="0"/>
              <a:t> から、最新のバージョンを選ぶ。下図の例では「</a:t>
            </a:r>
            <a:r>
              <a:rPr lang="en-US" altLang="ja-JP" dirty="0"/>
              <a:t>Eclipse 2023</a:t>
            </a:r>
            <a:r>
              <a:rPr lang="ja-JP" altLang="en-US"/>
              <a:t>」</a:t>
            </a:r>
            <a:r>
              <a:rPr kumimoji="1" lang="ja-JP" altLang="en-US"/>
              <a:t>。</a:t>
            </a:r>
            <a:r>
              <a:rPr kumimoji="1" lang="en-US" altLang="ja-JP" sz="2000" dirty="0">
                <a:solidFill>
                  <a:srgbClr val="FF0000"/>
                </a:solidFill>
              </a:rPr>
              <a:t>Microsoft Edge </a:t>
            </a:r>
            <a:r>
              <a:rPr kumimoji="1" lang="ja-JP" altLang="en-US" sz="2000">
                <a:solidFill>
                  <a:srgbClr val="FF0000"/>
                </a:solidFill>
              </a:rPr>
              <a:t>だとダウンロード中にエラーが発生する可能性がある様なので，</a:t>
            </a:r>
            <a:r>
              <a:rPr kumimoji="1" lang="en-US" altLang="ja-JP" sz="2000" dirty="0">
                <a:solidFill>
                  <a:srgbClr val="FF0000"/>
                </a:solidFill>
              </a:rPr>
              <a:t>Google Chrome </a:t>
            </a:r>
            <a:r>
              <a:rPr kumimoji="1" lang="ja-JP" altLang="en-US" sz="2000">
                <a:solidFill>
                  <a:srgbClr val="FF0000"/>
                </a:solidFill>
              </a:rPr>
              <a:t>で作業しましょう！</a:t>
            </a:r>
            <a:br>
              <a:rPr kumimoji="1" lang="en-US" altLang="ja-JP" dirty="0"/>
            </a:br>
            <a:br>
              <a:rPr kumimoji="1" lang="en-US" altLang="ja-JP" dirty="0"/>
            </a:br>
            <a:br>
              <a:rPr kumimoji="1" lang="en-US" altLang="ja-JP" dirty="0"/>
            </a:b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6" name="図 5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D87633D8-BB6B-FB28-6A7E-58C75D1EE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35" y="2813761"/>
            <a:ext cx="7772400" cy="4835271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93613809-9538-47E5-8CCD-16188E08787C}"/>
              </a:ext>
            </a:extLst>
          </p:cNvPr>
          <p:cNvSpPr/>
          <p:nvPr/>
        </p:nvSpPr>
        <p:spPr>
          <a:xfrm>
            <a:off x="3802254" y="5283990"/>
            <a:ext cx="1759302" cy="81618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4571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B37FE59C-5F96-130C-E4A6-405E6175B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" y="2022729"/>
            <a:ext cx="8323247" cy="517795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05" y="1539768"/>
            <a:ext cx="11434729" cy="4486275"/>
          </a:xfrm>
        </p:spPr>
        <p:txBody>
          <a:bodyPr/>
          <a:lstStyle/>
          <a:p>
            <a:r>
              <a:rPr lang="ja-JP" altLang="en-US" dirty="0"/>
              <a:t>注意書きを読んでから</a:t>
            </a:r>
            <a:r>
              <a:rPr lang="ja-JP" altLang="en-US"/>
              <a:t>、</a:t>
            </a:r>
            <a:r>
              <a:rPr lang="en-US" altLang="ja-JP" dirty="0"/>
              <a:t>Windows x64/Full Edition/Ultimate</a:t>
            </a:r>
            <a:r>
              <a:rPr lang="ja-JP" altLang="en-US" dirty="0"/>
              <a:t>を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　　　　　　　　　　　　　　　　　　　　 </a:t>
            </a:r>
            <a:r>
              <a:rPr kumimoji="1" lang="ja-JP" altLang="en-US"/>
              <a:t>ダウンロード。</a:t>
            </a:r>
            <a:br>
              <a:rPr kumimoji="1" lang="en-US" altLang="ja-JP" dirty="0"/>
            </a:br>
            <a:br>
              <a:rPr kumimoji="1" lang="en-US" altLang="ja-JP" dirty="0"/>
            </a:b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81E72377-A62B-482C-8A8E-5DDFD1AEB7E8}"/>
              </a:ext>
            </a:extLst>
          </p:cNvPr>
          <p:cNvSpPr/>
          <p:nvPr/>
        </p:nvSpPr>
        <p:spPr>
          <a:xfrm>
            <a:off x="3469525" y="6013517"/>
            <a:ext cx="577599" cy="33204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882FE130-78FB-4F35-9EB1-029EBF1C2318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4047124" y="5012864"/>
            <a:ext cx="4555338" cy="1166674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A082F85-54EE-4591-9C1C-7C309648EE1D}"/>
              </a:ext>
            </a:extLst>
          </p:cNvPr>
          <p:cNvSpPr txBox="1"/>
          <p:nvPr/>
        </p:nvSpPr>
        <p:spPr>
          <a:xfrm>
            <a:off x="8602573" y="4831754"/>
            <a:ext cx="364715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これをクリックしてダウンロード</a:t>
            </a:r>
          </a:p>
        </p:txBody>
      </p:sp>
    </p:spTree>
    <p:extLst>
      <p:ext uri="{BB962C8B-B14F-4D97-AF65-F5344CB8AC3E}">
        <p14:creationId xmlns:p14="http://schemas.microsoft.com/office/powerpoint/2010/main" val="2620993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A9C06D86-0588-7EC1-EEE4-DCDD8AAAF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43" y="2058633"/>
            <a:ext cx="7383049" cy="4593053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06" y="1539768"/>
            <a:ext cx="10841694" cy="4486275"/>
          </a:xfrm>
        </p:spPr>
        <p:txBody>
          <a:bodyPr/>
          <a:lstStyle/>
          <a:p>
            <a:r>
              <a:rPr kumimoji="1" lang="ja-JP" altLang="en-US" dirty="0"/>
              <a:t>ダウンロードが始まる。</a:t>
            </a:r>
            <a:br>
              <a:rPr kumimoji="1" lang="en-US" altLang="ja-JP" dirty="0"/>
            </a:br>
            <a:br>
              <a:rPr kumimoji="1" lang="en-US" altLang="ja-JP" dirty="0"/>
            </a:b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412B62C5-847F-437E-94E8-C539BF6F0F62}"/>
              </a:ext>
            </a:extLst>
          </p:cNvPr>
          <p:cNvSpPr/>
          <p:nvPr/>
        </p:nvSpPr>
        <p:spPr>
          <a:xfrm>
            <a:off x="1970135" y="4576601"/>
            <a:ext cx="4793920" cy="18613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0625C52-3165-4F0F-910A-4B4FF7B44582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2542784" y="6164375"/>
            <a:ext cx="5882009" cy="32316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574B0FF-5556-41C2-848C-FBF4DC0C6035}"/>
              </a:ext>
            </a:extLst>
          </p:cNvPr>
          <p:cNvSpPr txBox="1"/>
          <p:nvPr/>
        </p:nvSpPr>
        <p:spPr>
          <a:xfrm>
            <a:off x="8424793" y="5841209"/>
            <a:ext cx="292900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ダウンロード中</a:t>
            </a:r>
            <a:r>
              <a:rPr kumimoji="1" lang="ja-JP" altLang="en-US">
                <a:solidFill>
                  <a:srgbClr val="FF0000"/>
                </a:solidFill>
              </a:rPr>
              <a:t>の表示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en-US" altLang="ja-JP" dirty="0">
                <a:solidFill>
                  <a:srgbClr val="FF0000"/>
                </a:solidFill>
              </a:rPr>
              <a:t>(Google Chrome</a:t>
            </a:r>
            <a:r>
              <a:rPr kumimoji="1" lang="ja-JP" altLang="en-US" dirty="0">
                <a:solidFill>
                  <a:srgbClr val="FF0000"/>
                </a:solidFill>
              </a:rPr>
              <a:t>の表示例</a:t>
            </a:r>
            <a:r>
              <a:rPr kumimoji="1" lang="en-US" altLang="ja-JP" dirty="0">
                <a:solidFill>
                  <a:srgbClr val="FF0000"/>
                </a:solidFill>
              </a:rPr>
              <a:t>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ACF6D31-91C2-49F9-9BBF-9D4099E6D2E1}"/>
              </a:ext>
            </a:extLst>
          </p:cNvPr>
          <p:cNvSpPr txBox="1"/>
          <p:nvPr/>
        </p:nvSpPr>
        <p:spPr>
          <a:xfrm>
            <a:off x="8252303" y="4716359"/>
            <a:ext cx="393969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しばらく待っていて</a:t>
            </a:r>
            <a:r>
              <a:rPr kumimoji="1" lang="ja-JP" altLang="en-US">
                <a:solidFill>
                  <a:srgbClr val="FF0000"/>
                </a:solidFill>
              </a:rPr>
              <a:t>もダウンロード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>
                <a:solidFill>
                  <a:srgbClr val="FF0000"/>
                </a:solidFill>
              </a:rPr>
              <a:t>が始まらない</a:t>
            </a:r>
            <a:r>
              <a:rPr kumimoji="1" lang="ja-JP" altLang="en-US" dirty="0">
                <a:solidFill>
                  <a:srgbClr val="FF0000"/>
                </a:solidFill>
              </a:rPr>
              <a:t>場合はここをクリック。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F60E2F75-01E2-44CE-A5FE-9CCB989E3D04}"/>
              </a:ext>
            </a:extLst>
          </p:cNvPr>
          <p:cNvSpPr/>
          <p:nvPr/>
        </p:nvSpPr>
        <p:spPr>
          <a:xfrm>
            <a:off x="655633" y="6164375"/>
            <a:ext cx="1887151" cy="56210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B1CF20E8-1254-432D-BDE9-B852A1989029}"/>
              </a:ext>
            </a:extLst>
          </p:cNvPr>
          <p:cNvCxnSpPr>
            <a:cxnSpLocks/>
            <a:stCxn id="14" idx="1"/>
            <a:endCxn id="13" idx="3"/>
          </p:cNvCxnSpPr>
          <p:nvPr/>
        </p:nvCxnSpPr>
        <p:spPr>
          <a:xfrm flipH="1" flipV="1">
            <a:off x="6764055" y="4669670"/>
            <a:ext cx="1488248" cy="36985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922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FEFB0DE1-60D3-0EA7-FCFB-CDB64FAF9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6" y="2269479"/>
            <a:ext cx="7772400" cy="4293980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06" y="1572873"/>
            <a:ext cx="10841694" cy="4486275"/>
          </a:xfrm>
        </p:spPr>
        <p:txBody>
          <a:bodyPr/>
          <a:lstStyle/>
          <a:p>
            <a:r>
              <a:rPr kumimoji="1" lang="ja-JP" altLang="en-US" dirty="0"/>
              <a:t>ダウンロードしたファイルの入ったフォルダを開く。</a:t>
            </a:r>
            <a:br>
              <a:rPr kumimoji="1" lang="en-US" altLang="ja-JP" dirty="0"/>
            </a:br>
            <a:br>
              <a:rPr kumimoji="1" lang="en-US" altLang="ja-JP" dirty="0"/>
            </a:b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867B8F05-1B91-4CAD-9EA9-EF13E873484D}"/>
              </a:ext>
            </a:extLst>
          </p:cNvPr>
          <p:cNvSpPr/>
          <p:nvPr/>
        </p:nvSpPr>
        <p:spPr>
          <a:xfrm>
            <a:off x="1941156" y="5584478"/>
            <a:ext cx="1728890" cy="24920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B07E58CB-8DDA-4795-96DF-CF8938FFF772}"/>
              </a:ext>
            </a:extLst>
          </p:cNvPr>
          <p:cNvCxnSpPr>
            <a:cxnSpLocks/>
            <a:stCxn id="17" idx="1"/>
            <a:endCxn id="12" idx="3"/>
          </p:cNvCxnSpPr>
          <p:nvPr/>
        </p:nvCxnSpPr>
        <p:spPr>
          <a:xfrm flipH="1">
            <a:off x="3670046" y="4163844"/>
            <a:ext cx="4836393" cy="154523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5D77980-5747-4DC9-A4A0-4D05D15CB020}"/>
              </a:ext>
            </a:extLst>
          </p:cNvPr>
          <p:cNvSpPr txBox="1"/>
          <p:nvPr/>
        </p:nvSpPr>
        <p:spPr>
          <a:xfrm>
            <a:off x="8506439" y="3702179"/>
            <a:ext cx="3877985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Google Chrome</a:t>
            </a:r>
            <a:r>
              <a:rPr kumimoji="1" lang="ja-JP" altLang="en-US" dirty="0">
                <a:solidFill>
                  <a:srgbClr val="FF0000"/>
                </a:solidFill>
              </a:rPr>
              <a:t>の場合、</a:t>
            </a:r>
            <a:r>
              <a:rPr kumimoji="1" lang="ja-JP" altLang="en-US">
                <a:solidFill>
                  <a:srgbClr val="FF0000"/>
                </a:solidFill>
              </a:rPr>
              <a:t>これを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>
                <a:solidFill>
                  <a:srgbClr val="FF0000"/>
                </a:solidFill>
              </a:rPr>
              <a:t>選択。</a:t>
            </a:r>
            <a:r>
              <a:rPr lang="ja-JP" altLang="en-US">
                <a:solidFill>
                  <a:srgbClr val="FF0000"/>
                </a:solidFill>
              </a:rPr>
              <a:t>たいてい</a:t>
            </a:r>
            <a:r>
              <a:rPr lang="ja-JP" altLang="en-US" dirty="0">
                <a:solidFill>
                  <a:srgbClr val="FF0000"/>
                </a:solidFill>
              </a:rPr>
              <a:t>は「</a:t>
            </a:r>
            <a:r>
              <a:rPr lang="ja-JP" altLang="en-US">
                <a:solidFill>
                  <a:srgbClr val="FF0000"/>
                </a:solidFill>
              </a:rPr>
              <a:t>ダウンロード」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>
                <a:solidFill>
                  <a:srgbClr val="FF0000"/>
                </a:solidFill>
              </a:rPr>
              <a:t>フォルダ</a:t>
            </a:r>
            <a:r>
              <a:rPr kumimoji="1" lang="ja-JP" altLang="en-US">
                <a:solidFill>
                  <a:srgbClr val="FF0000"/>
                </a:solidFill>
              </a:rPr>
              <a:t>が</a:t>
            </a:r>
            <a:r>
              <a:rPr kumimoji="1" lang="ja-JP" altLang="en-US" dirty="0">
                <a:solidFill>
                  <a:srgbClr val="FF0000"/>
                </a:solidFill>
              </a:rPr>
              <a:t>開く。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C7F054E2-1EA0-44A0-86C9-ED447C28ACD5}"/>
              </a:ext>
            </a:extLst>
          </p:cNvPr>
          <p:cNvSpPr/>
          <p:nvPr/>
        </p:nvSpPr>
        <p:spPr>
          <a:xfrm>
            <a:off x="1941156" y="5977821"/>
            <a:ext cx="416262" cy="44149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A1470B70-9482-456A-BC5E-07BD6E0CD55F}"/>
              </a:ext>
            </a:extLst>
          </p:cNvPr>
          <p:cNvCxnSpPr>
            <a:cxnSpLocks/>
          </p:cNvCxnSpPr>
          <p:nvPr/>
        </p:nvCxnSpPr>
        <p:spPr>
          <a:xfrm flipV="1">
            <a:off x="2357418" y="5833680"/>
            <a:ext cx="448183" cy="364889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29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84E3076A-5CB1-5FBB-BD78-F43E1A087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005" y="2129323"/>
            <a:ext cx="4335281" cy="3151926"/>
          </a:xfrm>
          <a:prstGeom prst="rect">
            <a:avLst/>
          </a:prstGeom>
        </p:spPr>
      </p:pic>
      <p:pic>
        <p:nvPicPr>
          <p:cNvPr id="5" name="図 4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B19CB3C3-B698-1D71-5ED5-F9FDC9A77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45" y="1930022"/>
            <a:ext cx="3073173" cy="17509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A353DA4-20DB-4323-82B1-092D28956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33" y="4447746"/>
            <a:ext cx="2537506" cy="237594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0F5C497-CEAC-4EEA-BEB7-F89C839C6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7115" y="4456636"/>
            <a:ext cx="2600418" cy="243484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11858" y="1504933"/>
            <a:ext cx="10841694" cy="4486275"/>
          </a:xfrm>
        </p:spPr>
        <p:txBody>
          <a:bodyPr/>
          <a:lstStyle/>
          <a:p>
            <a:pPr lvl="1"/>
            <a:r>
              <a:rPr kumimoji="1" lang="ja-JP" altLang="en-US" dirty="0"/>
              <a:t>ダウンロードしたファイルをダブルクリックで起動する。</a:t>
            </a:r>
            <a:br>
              <a:rPr kumimoji="1" lang="en-US" altLang="ja-JP" dirty="0"/>
            </a:br>
            <a:br>
              <a:rPr kumimoji="1" lang="en-US" altLang="ja-JP" dirty="0"/>
            </a:b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EB61FB6F-7A7C-44B5-9C21-4BE75712AFCF}"/>
              </a:ext>
            </a:extLst>
          </p:cNvPr>
          <p:cNvSpPr/>
          <p:nvPr/>
        </p:nvSpPr>
        <p:spPr>
          <a:xfrm>
            <a:off x="1156148" y="2633717"/>
            <a:ext cx="2580967" cy="19677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1875F608-859B-4C43-863B-CE49FAE45AE3}"/>
              </a:ext>
            </a:extLst>
          </p:cNvPr>
          <p:cNvCxnSpPr>
            <a:cxnSpLocks/>
          </p:cNvCxnSpPr>
          <p:nvPr/>
        </p:nvCxnSpPr>
        <p:spPr>
          <a:xfrm flipH="1">
            <a:off x="2163304" y="2830496"/>
            <a:ext cx="541053" cy="161725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C734516-FBC1-4A1C-9433-DBB6A0B6A031}"/>
              </a:ext>
            </a:extLst>
          </p:cNvPr>
          <p:cNvSpPr txBox="1"/>
          <p:nvPr/>
        </p:nvSpPr>
        <p:spPr>
          <a:xfrm>
            <a:off x="1136610" y="2335080"/>
            <a:ext cx="272382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ダブルクリックで起動。</a:t>
            </a: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0453B8FF-C053-4481-9ED4-71A1C087A8A9}"/>
              </a:ext>
            </a:extLst>
          </p:cNvPr>
          <p:cNvSpPr/>
          <p:nvPr/>
        </p:nvSpPr>
        <p:spPr>
          <a:xfrm>
            <a:off x="503114" y="5353066"/>
            <a:ext cx="527711" cy="21226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833AC961-8388-4026-B4AE-16A396900039}"/>
              </a:ext>
            </a:extLst>
          </p:cNvPr>
          <p:cNvSpPr/>
          <p:nvPr/>
        </p:nvSpPr>
        <p:spPr>
          <a:xfrm>
            <a:off x="5286552" y="6567054"/>
            <a:ext cx="377985" cy="23288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DAB46A50-509F-4620-BD9B-F5EFAF81839D}"/>
              </a:ext>
            </a:extLst>
          </p:cNvPr>
          <p:cNvCxnSpPr>
            <a:cxnSpLocks/>
            <a:stCxn id="32" idx="3"/>
            <a:endCxn id="14" idx="1"/>
          </p:cNvCxnSpPr>
          <p:nvPr/>
        </p:nvCxnSpPr>
        <p:spPr>
          <a:xfrm>
            <a:off x="1030825" y="5459197"/>
            <a:ext cx="2706290" cy="214864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98522B2-B5ED-4192-81DF-B0802A4827E8}"/>
              </a:ext>
            </a:extLst>
          </p:cNvPr>
          <p:cNvSpPr txBox="1"/>
          <p:nvPr/>
        </p:nvSpPr>
        <p:spPr>
          <a:xfrm>
            <a:off x="3621218" y="3828546"/>
            <a:ext cx="318548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「実行」というボタンが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現れるのでそれをクリック。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28BD7A5-7EF1-476B-9952-9862C0FD933E}"/>
              </a:ext>
            </a:extLst>
          </p:cNvPr>
          <p:cNvSpPr txBox="1"/>
          <p:nvPr/>
        </p:nvSpPr>
        <p:spPr>
          <a:xfrm>
            <a:off x="370774" y="3779188"/>
            <a:ext cx="318548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下の様なウインドウが出たら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「詳細情報」をクリック。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40D213B-A4FD-4A87-8967-BAC55D71EDDC}"/>
              </a:ext>
            </a:extLst>
          </p:cNvPr>
          <p:cNvSpPr txBox="1"/>
          <p:nvPr/>
        </p:nvSpPr>
        <p:spPr>
          <a:xfrm>
            <a:off x="168786" y="5522709"/>
            <a:ext cx="13388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クリック。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CEA2420-8608-427B-B2F8-A92D590F9CC4}"/>
              </a:ext>
            </a:extLst>
          </p:cNvPr>
          <p:cNvSpPr txBox="1"/>
          <p:nvPr/>
        </p:nvSpPr>
        <p:spPr>
          <a:xfrm>
            <a:off x="6984410" y="5355801"/>
            <a:ext cx="5058291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上図のウインドウが出たら</a:t>
            </a:r>
            <a:r>
              <a:rPr kumimoji="1" lang="en-US" altLang="ja-JP" dirty="0">
                <a:solidFill>
                  <a:srgbClr val="FF0000"/>
                </a:solidFill>
              </a:rPr>
              <a:t>Eclipse</a:t>
            </a:r>
            <a:r>
              <a:rPr kumimoji="1" lang="ja-JP" altLang="en-US" dirty="0">
                <a:solidFill>
                  <a:srgbClr val="FF0000"/>
                </a:solidFill>
              </a:rPr>
              <a:t>の展開先が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「</a:t>
            </a:r>
            <a:r>
              <a:rPr kumimoji="1" lang="en-US" altLang="ja-JP" dirty="0">
                <a:solidFill>
                  <a:srgbClr val="FF0000"/>
                </a:solidFill>
              </a:rPr>
              <a:t>C:\Pleiades\2023-03</a:t>
            </a:r>
            <a:r>
              <a:rPr kumimoji="1" lang="ja-JP" altLang="en-US" dirty="0">
                <a:solidFill>
                  <a:srgbClr val="FF0000"/>
                </a:solidFill>
              </a:rPr>
              <a:t>」</a:t>
            </a:r>
            <a:r>
              <a:rPr kumimoji="1" lang="en-US" altLang="ja-JP" dirty="0">
                <a:solidFill>
                  <a:srgbClr val="7030A0"/>
                </a:solidFill>
              </a:rPr>
              <a:t>	(</a:t>
            </a:r>
            <a:r>
              <a:rPr kumimoji="1" lang="ja-JP" altLang="en-US" dirty="0">
                <a:solidFill>
                  <a:srgbClr val="7030A0"/>
                </a:solidFill>
              </a:rPr>
              <a:t>最後のフォルダ名</a:t>
            </a:r>
            <a:r>
              <a:rPr kumimoji="1" lang="ja-JP" altLang="en-US">
                <a:solidFill>
                  <a:srgbClr val="7030A0"/>
                </a:solidFill>
              </a:rPr>
              <a:t>「</a:t>
            </a:r>
            <a:r>
              <a:rPr kumimoji="1" lang="en-US" altLang="ja-JP" dirty="0">
                <a:solidFill>
                  <a:srgbClr val="7030A0"/>
                </a:solidFill>
              </a:rPr>
              <a:t>2023-03</a:t>
            </a:r>
            <a:r>
              <a:rPr kumimoji="1" lang="ja-JP" altLang="en-US" dirty="0">
                <a:solidFill>
                  <a:srgbClr val="7030A0"/>
                </a:solidFill>
              </a:rPr>
              <a:t>」は最新のバージョン名になっている</a:t>
            </a:r>
            <a:r>
              <a:rPr kumimoji="1" lang="en-US" altLang="ja-JP" dirty="0">
                <a:solidFill>
                  <a:srgbClr val="7030A0"/>
                </a:solidFill>
              </a:rPr>
              <a:t>)</a:t>
            </a:r>
            <a:r>
              <a:rPr kumimoji="1" lang="ja-JP" altLang="en-US" dirty="0">
                <a:solidFill>
                  <a:srgbClr val="FF0000"/>
                </a:solidFill>
              </a:rPr>
              <a:t>であることを確認し、「解凍」ボタンを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クリックする。すると、展開処理が始まる。</a:t>
            </a: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F3044130-2395-4393-80FB-838C64C4B9F1}"/>
              </a:ext>
            </a:extLst>
          </p:cNvPr>
          <p:cNvCxnSpPr>
            <a:cxnSpLocks/>
            <a:stCxn id="36" idx="0"/>
          </p:cNvCxnSpPr>
          <p:nvPr/>
        </p:nvCxnSpPr>
        <p:spPr>
          <a:xfrm flipV="1">
            <a:off x="5475545" y="4796338"/>
            <a:ext cx="1696460" cy="1770716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9D66C8A6-17DE-4D5E-8710-BADCA8B888D0}"/>
              </a:ext>
            </a:extLst>
          </p:cNvPr>
          <p:cNvSpPr/>
          <p:nvPr/>
        </p:nvSpPr>
        <p:spPr>
          <a:xfrm>
            <a:off x="9481948" y="4975062"/>
            <a:ext cx="1023464" cy="34346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1585DC7-DF59-489D-AB86-5C746398671B}"/>
              </a:ext>
            </a:extLst>
          </p:cNvPr>
          <p:cNvSpPr txBox="1"/>
          <p:nvPr/>
        </p:nvSpPr>
        <p:spPr>
          <a:xfrm>
            <a:off x="9385078" y="4611672"/>
            <a:ext cx="110799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クリック</a:t>
            </a: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4F9D3EF2-436F-4930-804F-C456306B3D17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3737115" y="2732107"/>
            <a:ext cx="3434890" cy="556705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7FAED4C-07F7-4BE3-8DCB-ABBD365399FD}"/>
              </a:ext>
            </a:extLst>
          </p:cNvPr>
          <p:cNvSpPr txBox="1"/>
          <p:nvPr/>
        </p:nvSpPr>
        <p:spPr>
          <a:xfrm>
            <a:off x="4174130" y="2058313"/>
            <a:ext cx="2723823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もし左下のような青い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ウインドウが開かなけ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れば、右図のウインドウ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が直接開く。</a:t>
            </a:r>
          </a:p>
        </p:txBody>
      </p:sp>
    </p:spTree>
    <p:extLst>
      <p:ext uri="{BB962C8B-B14F-4D97-AF65-F5344CB8AC3E}">
        <p14:creationId xmlns:p14="http://schemas.microsoft.com/office/powerpoint/2010/main" val="4220523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14" y="1504934"/>
            <a:ext cx="10841694" cy="2031325"/>
          </a:xfrm>
        </p:spPr>
        <p:txBody>
          <a:bodyPr>
            <a:normAutofit/>
          </a:bodyPr>
          <a:lstStyle/>
          <a:p>
            <a:r>
              <a:rPr kumimoji="1" lang="en-US" altLang="ja-JP" sz="2000" dirty="0"/>
              <a:t>Eclipse</a:t>
            </a:r>
            <a:r>
              <a:rPr kumimoji="1" lang="ja-JP" altLang="en-US" sz="2000" dirty="0"/>
              <a:t>の展開</a:t>
            </a:r>
            <a:r>
              <a:rPr kumimoji="1" lang="en-US" altLang="ja-JP" sz="2000" dirty="0"/>
              <a:t>(</a:t>
            </a:r>
            <a:r>
              <a:rPr kumimoji="1" lang="ja-JP" altLang="en-US" sz="2000" dirty="0"/>
              <a:t>インストール</a:t>
            </a:r>
            <a:r>
              <a:rPr kumimoji="1" lang="en-US" altLang="ja-JP" sz="2000" dirty="0"/>
              <a:t>)</a:t>
            </a:r>
            <a:r>
              <a:rPr kumimoji="1" lang="ja-JP" altLang="en-US" sz="2000" dirty="0"/>
              <a:t>が終わったら、</a:t>
            </a:r>
            <a:r>
              <a:rPr kumimoji="1" lang="en-US" altLang="ja-JP" sz="2000" dirty="0" err="1"/>
              <a:t>Ecliipse</a:t>
            </a:r>
            <a:r>
              <a:rPr kumimoji="1" lang="ja-JP" altLang="en-US" sz="2000" dirty="0"/>
              <a:t>をインストールしたフォルダを開く</a:t>
            </a:r>
            <a:r>
              <a:rPr kumimoji="1" lang="ja-JP" altLang="en-US" sz="2000"/>
              <a:t>。</a:t>
            </a:r>
            <a:r>
              <a:rPr kumimoji="1" lang="en-US" altLang="ja-JP" sz="2000" dirty="0"/>
              <a:t>2023</a:t>
            </a:r>
            <a:r>
              <a:rPr kumimoji="1" lang="ja-JP" altLang="en-US" sz="2000"/>
              <a:t>年度版</a:t>
            </a:r>
            <a:r>
              <a:rPr kumimoji="1" lang="ja-JP" altLang="en-US" sz="2000" dirty="0"/>
              <a:t>では、　</a:t>
            </a:r>
            <a:endParaRPr kumimoji="1" lang="en-US" altLang="ja-JP" sz="2000" dirty="0"/>
          </a:p>
          <a:p>
            <a:pPr marL="0" indent="0">
              <a:buNone/>
            </a:pPr>
            <a:r>
              <a:rPr kumimoji="1" lang="ja-JP" altLang="en-US" sz="2000" dirty="0"/>
              <a:t>　　</a:t>
            </a:r>
            <a:r>
              <a:rPr kumimoji="1" lang="en-US" altLang="ja-JP" sz="2000" dirty="0">
                <a:solidFill>
                  <a:srgbClr val="FF0000"/>
                </a:solidFill>
              </a:rPr>
              <a:t>C:\pleiades\2023-03 </a:t>
            </a:r>
            <a:r>
              <a:rPr kumimoji="1" lang="en-US" altLang="ja-JP" sz="1200" dirty="0"/>
              <a:t>(C</a:t>
            </a:r>
            <a:r>
              <a:rPr kumimoji="1" lang="ja-JP" altLang="en-US" sz="1200" dirty="0"/>
              <a:t>ドライブ内の「</a:t>
            </a:r>
            <a:r>
              <a:rPr kumimoji="1" lang="en-US" altLang="ja-JP" sz="1200" dirty="0" err="1"/>
              <a:t>pleiades</a:t>
            </a:r>
            <a:r>
              <a:rPr kumimoji="1" lang="ja-JP" altLang="en-US" sz="1200" dirty="0"/>
              <a:t>」フォルダ内の</a:t>
            </a:r>
            <a:r>
              <a:rPr kumimoji="1" lang="ja-JP" altLang="en-US" sz="1200"/>
              <a:t>「</a:t>
            </a:r>
            <a:r>
              <a:rPr kumimoji="1" lang="en-US" altLang="ja-JP" sz="1200" dirty="0"/>
              <a:t>2023-03</a:t>
            </a:r>
            <a:r>
              <a:rPr kumimoji="1" lang="ja-JP" altLang="en-US" sz="1200" dirty="0"/>
              <a:t>フォルダ」</a:t>
            </a:r>
            <a:r>
              <a:rPr kumimoji="1" lang="en-US" altLang="ja-JP" sz="1200" dirty="0"/>
              <a:t>)</a:t>
            </a:r>
            <a:endParaRPr kumimoji="1" lang="en-US" altLang="ja-JP" sz="2000" dirty="0"/>
          </a:p>
          <a:p>
            <a:pPr marL="0" indent="0">
              <a:buNone/>
            </a:pPr>
            <a:r>
              <a:rPr kumimoji="1" lang="ja-JP" altLang="en-US" sz="2000"/>
              <a:t>　フォルダ</a:t>
            </a:r>
            <a:r>
              <a:rPr kumimoji="1" lang="ja-JP" altLang="en-US" sz="2000" dirty="0"/>
              <a:t>。</a:t>
            </a:r>
          </a:p>
        </p:txBody>
      </p:sp>
      <p:pic>
        <p:nvPicPr>
          <p:cNvPr id="6" name="図 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6EDC9976-69BC-CF9E-E74D-47494115E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1" y="3536259"/>
            <a:ext cx="4901678" cy="3159066"/>
          </a:xfrm>
          <a:prstGeom prst="rect">
            <a:avLst/>
          </a:prstGeom>
        </p:spPr>
      </p:pic>
      <p:sp>
        <p:nvSpPr>
          <p:cNvPr id="7" name="四角形: 角を丸くする 18">
            <a:extLst>
              <a:ext uri="{FF2B5EF4-FFF2-40B4-BE49-F238E27FC236}">
                <a16:creationId xmlns:a16="http://schemas.microsoft.com/office/drawing/2014/main" id="{BADE4089-7969-9E66-FC5F-BEBD1ACA4127}"/>
              </a:ext>
            </a:extLst>
          </p:cNvPr>
          <p:cNvSpPr/>
          <p:nvPr/>
        </p:nvSpPr>
        <p:spPr>
          <a:xfrm>
            <a:off x="375780" y="5722604"/>
            <a:ext cx="726509" cy="23978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3566C78-1AD6-96D1-7531-7106F9936A10}"/>
              </a:ext>
            </a:extLst>
          </p:cNvPr>
          <p:cNvCxnSpPr>
            <a:cxnSpLocks/>
          </p:cNvCxnSpPr>
          <p:nvPr/>
        </p:nvCxnSpPr>
        <p:spPr>
          <a:xfrm>
            <a:off x="1102289" y="5824603"/>
            <a:ext cx="450934" cy="239785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四角形: 角を丸くする 18">
            <a:extLst>
              <a:ext uri="{FF2B5EF4-FFF2-40B4-BE49-F238E27FC236}">
                <a16:creationId xmlns:a16="http://schemas.microsoft.com/office/drawing/2014/main" id="{9B8FF533-9F05-7856-CF1D-96BEA32B4C23}"/>
              </a:ext>
            </a:extLst>
          </p:cNvPr>
          <p:cNvSpPr/>
          <p:nvPr/>
        </p:nvSpPr>
        <p:spPr>
          <a:xfrm>
            <a:off x="1553223" y="6027161"/>
            <a:ext cx="1853856" cy="46571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AD0AD54-7B71-43A6-B61A-CBE2366C28B0}"/>
              </a:ext>
            </a:extLst>
          </p:cNvPr>
          <p:cNvSpPr txBox="1"/>
          <p:nvPr/>
        </p:nvSpPr>
        <p:spPr>
          <a:xfrm>
            <a:off x="74305" y="2928651"/>
            <a:ext cx="580040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①エクスプローラーのウインドウの左</a:t>
            </a:r>
            <a:r>
              <a:rPr kumimoji="1" lang="ja-JP" altLang="en-US">
                <a:solidFill>
                  <a:srgbClr val="FF0000"/>
                </a:solidFill>
              </a:rPr>
              <a:t>の「</a:t>
            </a:r>
            <a:r>
              <a:rPr kumimoji="1" lang="en-US" altLang="ja-JP" dirty="0">
                <a:solidFill>
                  <a:srgbClr val="FF0000"/>
                </a:solidFill>
              </a:rPr>
              <a:t>PC</a:t>
            </a:r>
            <a:r>
              <a:rPr kumimoji="1" lang="ja-JP" altLang="en-US">
                <a:solidFill>
                  <a:srgbClr val="FF0000"/>
                </a:solidFill>
              </a:rPr>
              <a:t>」を選び，　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ja-JP" altLang="en-US">
                <a:solidFill>
                  <a:srgbClr val="FF0000"/>
                </a:solidFill>
              </a:rPr>
              <a:t>　</a:t>
            </a:r>
            <a:r>
              <a:rPr kumimoji="1" lang="ja-JP" altLang="en-US">
                <a:solidFill>
                  <a:srgbClr val="FF0000"/>
                </a:solidFill>
              </a:rPr>
              <a:t>表示された</a:t>
            </a:r>
            <a:r>
              <a:rPr kumimoji="1" lang="en-US" altLang="ja-JP" dirty="0">
                <a:solidFill>
                  <a:srgbClr val="FF0000"/>
                </a:solidFill>
              </a:rPr>
              <a:t>C</a:t>
            </a:r>
            <a:r>
              <a:rPr kumimoji="1" lang="ja-JP" altLang="en-US">
                <a:solidFill>
                  <a:srgbClr val="FF0000"/>
                </a:solidFill>
              </a:rPr>
              <a:t>ドライブ</a:t>
            </a:r>
            <a:r>
              <a:rPr kumimoji="1" lang="en-US" altLang="ja-JP" dirty="0">
                <a:solidFill>
                  <a:srgbClr val="FF0000"/>
                </a:solidFill>
              </a:rPr>
              <a:t>(</a:t>
            </a:r>
            <a:r>
              <a:rPr kumimoji="1" lang="ja-JP" altLang="en-US">
                <a:solidFill>
                  <a:srgbClr val="FF0000"/>
                </a:solidFill>
              </a:rPr>
              <a:t>②</a:t>
            </a:r>
            <a:r>
              <a:rPr kumimoji="1" lang="en-US" altLang="ja-JP" dirty="0">
                <a:solidFill>
                  <a:srgbClr val="FF0000"/>
                </a:solidFill>
              </a:rPr>
              <a:t>)</a:t>
            </a:r>
            <a:r>
              <a:rPr kumimoji="1" lang="ja-JP" altLang="en-US">
                <a:solidFill>
                  <a:srgbClr val="FF0000"/>
                </a:solidFill>
              </a:rPr>
              <a:t>をダブルクリック。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CEB6955-3CA0-3C2A-C60C-1B30F5D2945B}"/>
              </a:ext>
            </a:extLst>
          </p:cNvPr>
          <p:cNvSpPr txBox="1"/>
          <p:nvPr/>
        </p:nvSpPr>
        <p:spPr>
          <a:xfrm>
            <a:off x="63852" y="5537938"/>
            <a:ext cx="4392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①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55DE22F-41DA-8BA0-8DFA-A2C6719D8E88}"/>
              </a:ext>
            </a:extLst>
          </p:cNvPr>
          <p:cNvSpPr txBox="1"/>
          <p:nvPr/>
        </p:nvSpPr>
        <p:spPr>
          <a:xfrm>
            <a:off x="2730665" y="5759829"/>
            <a:ext cx="4392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②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26" name="図 2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19E6676-E32D-DD62-5A2D-F5BCC46A6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67" y="3857873"/>
            <a:ext cx="2475409" cy="3120343"/>
          </a:xfrm>
          <a:prstGeom prst="rect">
            <a:avLst/>
          </a:prstGeom>
        </p:spPr>
      </p:pic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D4A9E2A0-5F40-CDC7-ADAE-1782F0EB73A0}"/>
              </a:ext>
            </a:extLst>
          </p:cNvPr>
          <p:cNvCxnSpPr>
            <a:cxnSpLocks/>
          </p:cNvCxnSpPr>
          <p:nvPr/>
        </p:nvCxnSpPr>
        <p:spPr>
          <a:xfrm flipV="1">
            <a:off x="3407079" y="4676068"/>
            <a:ext cx="2596888" cy="1453093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四角形: 角を丸くする 18">
            <a:extLst>
              <a:ext uri="{FF2B5EF4-FFF2-40B4-BE49-F238E27FC236}">
                <a16:creationId xmlns:a16="http://schemas.microsoft.com/office/drawing/2014/main" id="{EA129AE7-C7E4-285A-A5A2-9D7E3FEAED44}"/>
              </a:ext>
            </a:extLst>
          </p:cNvPr>
          <p:cNvSpPr/>
          <p:nvPr/>
        </p:nvSpPr>
        <p:spPr>
          <a:xfrm>
            <a:off x="7218994" y="5574600"/>
            <a:ext cx="726509" cy="23978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99CDCFA-7EA0-6BA2-3EFA-FB7892370D7B}"/>
              </a:ext>
            </a:extLst>
          </p:cNvPr>
          <p:cNvSpPr txBox="1"/>
          <p:nvPr/>
        </p:nvSpPr>
        <p:spPr>
          <a:xfrm>
            <a:off x="5704330" y="4259350"/>
            <a:ext cx="4392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③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16A814A-26AE-A6E6-3374-AD03A19D5221}"/>
              </a:ext>
            </a:extLst>
          </p:cNvPr>
          <p:cNvSpPr txBox="1"/>
          <p:nvPr/>
        </p:nvSpPr>
        <p:spPr>
          <a:xfrm>
            <a:off x="7698131" y="5270563"/>
            <a:ext cx="4392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④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8448D3F-E385-3B5D-19D4-10714A71C78C}"/>
              </a:ext>
            </a:extLst>
          </p:cNvPr>
          <p:cNvSpPr txBox="1"/>
          <p:nvPr/>
        </p:nvSpPr>
        <p:spPr>
          <a:xfrm>
            <a:off x="5936486" y="2928651"/>
            <a:ext cx="580040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③開いたウインドウ内の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dirty="0" err="1">
                <a:solidFill>
                  <a:srgbClr val="FF0000"/>
                </a:solidFill>
              </a:rPr>
              <a:t>p</a:t>
            </a:r>
            <a:r>
              <a:rPr kumimoji="1" lang="en-US" altLang="ja-JP" dirty="0" err="1">
                <a:solidFill>
                  <a:srgbClr val="FF0000"/>
                </a:solidFill>
              </a:rPr>
              <a:t>leiades</a:t>
            </a:r>
            <a:r>
              <a:rPr kumimoji="1" lang="ja-JP" altLang="en-US">
                <a:solidFill>
                  <a:srgbClr val="FF0000"/>
                </a:solidFill>
              </a:rPr>
              <a:t>フォルダ</a:t>
            </a:r>
            <a:r>
              <a:rPr kumimoji="1" lang="en-US" altLang="ja-JP" dirty="0">
                <a:solidFill>
                  <a:srgbClr val="FF0000"/>
                </a:solidFill>
              </a:rPr>
              <a:t>(</a:t>
            </a:r>
            <a:r>
              <a:rPr lang="ja-JP" altLang="en-US">
                <a:solidFill>
                  <a:srgbClr val="FF0000"/>
                </a:solidFill>
              </a:rPr>
              <a:t>④</a:t>
            </a:r>
            <a:r>
              <a:rPr kumimoji="1" lang="en-US" altLang="ja-JP" dirty="0">
                <a:solidFill>
                  <a:srgbClr val="FF0000"/>
                </a:solidFill>
              </a:rPr>
              <a:t>)</a:t>
            </a:r>
            <a:r>
              <a:rPr kumimoji="1" lang="ja-JP" altLang="en-US">
                <a:solidFill>
                  <a:srgbClr val="FF0000"/>
                </a:solidFill>
              </a:rPr>
              <a:t>を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>
                <a:solidFill>
                  <a:srgbClr val="FF0000"/>
                </a:solidFill>
              </a:rPr>
              <a:t>ダブルクリック。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37" name="図 36" descr="グラフィカル ユーザー インターフェイス, テキスト, アプリケーション, メール&#10;&#10;自動的に生成された説">
            <a:extLst>
              <a:ext uri="{FF2B5EF4-FFF2-40B4-BE49-F238E27FC236}">
                <a16:creationId xmlns:a16="http://schemas.microsoft.com/office/drawing/2014/main" id="{842B2B63-CE46-ECED-0256-580DE99EB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967" y="4422025"/>
            <a:ext cx="3269620" cy="2435975"/>
          </a:xfrm>
          <a:prstGeom prst="rect">
            <a:avLst/>
          </a:prstGeom>
        </p:spPr>
      </p:pic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09E1FFC8-7918-AB9F-6AF2-60447DBF2504}"/>
              </a:ext>
            </a:extLst>
          </p:cNvPr>
          <p:cNvCxnSpPr>
            <a:cxnSpLocks/>
          </p:cNvCxnSpPr>
          <p:nvPr/>
        </p:nvCxnSpPr>
        <p:spPr>
          <a:xfrm flipV="1">
            <a:off x="7919706" y="5115792"/>
            <a:ext cx="1115559" cy="569671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D13180E-4E30-7B09-DFB0-CDE225100E52}"/>
              </a:ext>
            </a:extLst>
          </p:cNvPr>
          <p:cNvSpPr txBox="1"/>
          <p:nvPr/>
        </p:nvSpPr>
        <p:spPr>
          <a:xfrm>
            <a:off x="8688301" y="4802457"/>
            <a:ext cx="4392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⑤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2" name="四角形: 角を丸くする 18">
            <a:extLst>
              <a:ext uri="{FF2B5EF4-FFF2-40B4-BE49-F238E27FC236}">
                <a16:creationId xmlns:a16="http://schemas.microsoft.com/office/drawing/2014/main" id="{4069E206-F3B9-B3C6-97B4-4464EB91E2E9}"/>
              </a:ext>
            </a:extLst>
          </p:cNvPr>
          <p:cNvSpPr/>
          <p:nvPr/>
        </p:nvSpPr>
        <p:spPr>
          <a:xfrm>
            <a:off x="10363202" y="5787377"/>
            <a:ext cx="726509" cy="23978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EED1B86-B033-0E9E-1030-6DE83DB06588}"/>
              </a:ext>
            </a:extLst>
          </p:cNvPr>
          <p:cNvSpPr txBox="1"/>
          <p:nvPr/>
        </p:nvSpPr>
        <p:spPr>
          <a:xfrm>
            <a:off x="10506825" y="5962389"/>
            <a:ext cx="4392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⑥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3D1236E-704F-7C01-F104-4CC8EB9FFC8C}"/>
              </a:ext>
            </a:extLst>
          </p:cNvPr>
          <p:cNvSpPr txBox="1"/>
          <p:nvPr/>
        </p:nvSpPr>
        <p:spPr>
          <a:xfrm>
            <a:off x="9003967" y="2928651"/>
            <a:ext cx="5800401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⑤開いたウインドウ内の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>
                <a:solidFill>
                  <a:srgbClr val="FF0000"/>
                </a:solidFill>
              </a:rPr>
              <a:t>「</a:t>
            </a:r>
            <a:r>
              <a:rPr kumimoji="1" lang="en-US" altLang="ja-JP" dirty="0">
                <a:solidFill>
                  <a:srgbClr val="FF0000"/>
                </a:solidFill>
              </a:rPr>
              <a:t>2023-03</a:t>
            </a:r>
            <a:r>
              <a:rPr kumimoji="1" lang="ja-JP" altLang="en-US">
                <a:solidFill>
                  <a:srgbClr val="FF0000"/>
                </a:solidFill>
              </a:rPr>
              <a:t>」フォルダ</a:t>
            </a:r>
            <a:r>
              <a:rPr kumimoji="1" lang="en-US" altLang="ja-JP" dirty="0">
                <a:solidFill>
                  <a:srgbClr val="FF0000"/>
                </a:solidFill>
              </a:rPr>
              <a:t>(</a:t>
            </a:r>
            <a:r>
              <a:rPr kumimoji="1" lang="ja-JP" altLang="en-US">
                <a:solidFill>
                  <a:srgbClr val="FF0000"/>
                </a:solidFill>
              </a:rPr>
              <a:t>⑥</a:t>
            </a:r>
            <a:r>
              <a:rPr kumimoji="1" lang="en-US" altLang="ja-JP" dirty="0">
                <a:solidFill>
                  <a:srgbClr val="FF0000"/>
                </a:solidFill>
              </a:rPr>
              <a:t>)</a:t>
            </a:r>
            <a:r>
              <a:rPr kumimoji="1" lang="ja-JP" altLang="en-US">
                <a:solidFill>
                  <a:srgbClr val="FF0000"/>
                </a:solidFill>
              </a:rPr>
              <a:t>を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>
                <a:solidFill>
                  <a:srgbClr val="FF0000"/>
                </a:solidFill>
              </a:rPr>
              <a:t>ダブルクリックする。これで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ja-JP" altLang="en-US">
                <a:solidFill>
                  <a:srgbClr val="FF0000"/>
                </a:solidFill>
              </a:rPr>
              <a:t>　</a:t>
            </a:r>
            <a:r>
              <a:rPr kumimoji="1" lang="en-US" altLang="ja-JP" dirty="0">
                <a:solidFill>
                  <a:srgbClr val="FF0000"/>
                </a:solidFill>
              </a:rPr>
              <a:t> C:\</a:t>
            </a:r>
            <a:r>
              <a:rPr kumimoji="1" lang="en-US" altLang="ja-JP" dirty="0" err="1">
                <a:solidFill>
                  <a:srgbClr val="FF0000"/>
                </a:solidFill>
              </a:rPr>
              <a:t>pleiades</a:t>
            </a:r>
            <a:r>
              <a:rPr kumimoji="1" lang="en-US" altLang="ja-JP" dirty="0">
                <a:solidFill>
                  <a:srgbClr val="FF0000"/>
                </a:solidFill>
              </a:rPr>
              <a:t>\2023-03 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>
                <a:solidFill>
                  <a:srgbClr val="FF0000"/>
                </a:solidFill>
              </a:rPr>
              <a:t>フォルダが開く</a:t>
            </a:r>
            <a:r>
              <a:rPr kumimoji="1" lang="en-US" altLang="ja-JP" dirty="0">
                <a:solidFill>
                  <a:srgbClr val="FF0000"/>
                </a:solidFill>
              </a:rPr>
              <a:t>(</a:t>
            </a:r>
            <a:r>
              <a:rPr kumimoji="1" lang="ja-JP" altLang="en-US">
                <a:solidFill>
                  <a:srgbClr val="FF0000"/>
                </a:solidFill>
              </a:rPr>
              <a:t>次スライド</a:t>
            </a:r>
            <a:r>
              <a:rPr kumimoji="1" lang="en-US" altLang="ja-JP" dirty="0">
                <a:solidFill>
                  <a:srgbClr val="FF0000"/>
                </a:solidFill>
              </a:rPr>
              <a:t>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54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1683</Words>
  <Application>Microsoft Macintosh PowerPoint</Application>
  <PresentationFormat>ワイド画面</PresentationFormat>
  <Paragraphs>212</Paragraphs>
  <Slides>20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6" baseType="lpstr">
      <vt:lpstr>HGP創英角ｺﾞｼｯｸUB</vt:lpstr>
      <vt:lpstr>Hiragino Kaku Gothic ProN W6</vt:lpstr>
      <vt:lpstr>游ゴシック</vt:lpstr>
      <vt:lpstr>游ゴシック Light</vt:lpstr>
      <vt:lpstr>Arial</vt:lpstr>
      <vt:lpstr>Office テーマ</vt:lpstr>
      <vt:lpstr>Eclipse のインストール 2023年版</vt:lpstr>
      <vt:lpstr>0．Windows エクスプローラーの設定</vt:lpstr>
      <vt:lpstr>1．Google Chrome (Webブラウザ)のインストール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以上で、Eclipseのインストールは終了である。  Eclipseには、授業で紹介する機能以外にも、 プログラム開発に役立つ機能が豊富に用意されているので、自分で調べて活用してみよう。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Eclipse のインストール</dc:title>
  <dc:creator>大城　正典</dc:creator>
  <cp:lastModifiedBy>大城　正典</cp:lastModifiedBy>
  <cp:revision>85</cp:revision>
  <dcterms:created xsi:type="dcterms:W3CDTF">2020-05-18T19:21:19Z</dcterms:created>
  <dcterms:modified xsi:type="dcterms:W3CDTF">2023-04-12T12:24:06Z</dcterms:modified>
</cp:coreProperties>
</file>